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8"/>
  </p:notesMasterIdLst>
  <p:handoutMasterIdLst>
    <p:handoutMasterId r:id="rId29"/>
  </p:handoutMasterIdLst>
  <p:sldIdLst>
    <p:sldId id="262" r:id="rId3"/>
    <p:sldId id="263" r:id="rId4"/>
    <p:sldId id="272" r:id="rId5"/>
    <p:sldId id="265" r:id="rId6"/>
    <p:sldId id="271" r:id="rId7"/>
    <p:sldId id="281" r:id="rId8"/>
    <p:sldId id="268" r:id="rId9"/>
    <p:sldId id="283" r:id="rId10"/>
    <p:sldId id="284" r:id="rId11"/>
    <p:sldId id="285" r:id="rId12"/>
    <p:sldId id="286" r:id="rId13"/>
    <p:sldId id="266" r:id="rId14"/>
    <p:sldId id="273" r:id="rId15"/>
    <p:sldId id="267" r:id="rId16"/>
    <p:sldId id="280" r:id="rId17"/>
    <p:sldId id="274" r:id="rId18"/>
    <p:sldId id="277" r:id="rId19"/>
    <p:sldId id="282" r:id="rId20"/>
    <p:sldId id="264" r:id="rId21"/>
    <p:sldId id="269" r:id="rId22"/>
    <p:sldId id="278" r:id="rId23"/>
    <p:sldId id="275" r:id="rId24"/>
    <p:sldId id="276" r:id="rId25"/>
    <p:sldId id="279" r:id="rId26"/>
    <p:sldId id="27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0" autoAdjust="0"/>
  </p:normalViewPr>
  <p:slideViewPr>
    <p:cSldViewPr snapToGrid="0" snapToObjects="1" showGuides="1">
      <p:cViewPr>
        <p:scale>
          <a:sx n="100" d="100"/>
          <a:sy n="100" d="100"/>
        </p:scale>
        <p:origin x="461" y="-86"/>
      </p:cViewPr>
      <p:guideLst>
        <p:guide orient="horz" pos="2160"/>
        <p:guide pos="2880"/>
      </p:guideLst>
    </p:cSldViewPr>
  </p:slideViewPr>
  <p:outlineViewPr>
    <p:cViewPr>
      <p:scale>
        <a:sx n="33" d="100"/>
        <a:sy n="33" d="100"/>
      </p:scale>
      <p:origin x="0" y="-5597"/>
    </p:cViewPr>
  </p:outlineViewPr>
  <p:notesTextViewPr>
    <p:cViewPr>
      <p:scale>
        <a:sx n="3" d="2"/>
        <a:sy n="3" d="2"/>
      </p:scale>
      <p:origin x="0" y="0"/>
    </p:cViewPr>
  </p:notesTextViewPr>
  <p:sorterViewPr>
    <p:cViewPr>
      <p:scale>
        <a:sx n="100" d="100"/>
        <a:sy n="100" d="100"/>
      </p:scale>
      <p:origin x="0" y="-3130"/>
    </p:cViewPr>
  </p:sorterViewPr>
  <p:notesViewPr>
    <p:cSldViewPr snapToGrid="0" snapToObjects="1">
      <p:cViewPr>
        <p:scale>
          <a:sx n="100" d="100"/>
          <a:sy n="100" d="100"/>
        </p:scale>
        <p:origin x="1824" y="-2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B4129C-F3F2-A84A-91B5-C97D0D179ECF}" type="datetimeFigureOut">
              <a:rPr lang="en-US" smtClean="0"/>
              <a:pPr/>
              <a:t>3/6/2020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2943D5-0CC5-9A49-AFE7-BAC31D8BE01D}" type="slidenum">
              <a:rPr lang="en-US" smtClean="0"/>
              <a:pPr/>
              <a:t>‹#›</a:t>
            </a:fld>
            <a:endParaRPr lang="en-US"/>
          </a:p>
        </p:txBody>
      </p:sp>
    </p:spTree>
    <p:extLst>
      <p:ext uri="{BB962C8B-B14F-4D97-AF65-F5344CB8AC3E}">
        <p14:creationId xmlns:p14="http://schemas.microsoft.com/office/powerpoint/2010/main" val="1479276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395719-D0EA-0A48-8586-B27457D1B5FE}" type="datetimeFigureOut">
              <a:rPr lang="en-US" smtClean="0"/>
              <a:pPr/>
              <a:t>3/6/2020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E11697-7B9E-4743-AB7F-D0865F293DB8}" type="slidenum">
              <a:rPr lang="en-US" smtClean="0"/>
              <a:pPr/>
              <a:t>‹#›</a:t>
            </a:fld>
            <a:endParaRPr lang="en-US"/>
          </a:p>
        </p:txBody>
      </p:sp>
    </p:spTree>
    <p:extLst>
      <p:ext uri="{BB962C8B-B14F-4D97-AF65-F5344CB8AC3E}">
        <p14:creationId xmlns:p14="http://schemas.microsoft.com/office/powerpoint/2010/main" val="7752783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I need an app for 9-1-1? At first it seems like a silly idea, dialing 9-1-1 is pretty simple. However after looking at these apps in this presentation some of them do offer useful features. Some of these are devices, web services or functions of the device but the term apps seems to be coming a term that is all encompassing. </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1</a:t>
            </a:fld>
            <a:endParaRPr lang="en-US"/>
          </a:p>
        </p:txBody>
      </p:sp>
    </p:spTree>
    <p:extLst>
      <p:ext uri="{BB962C8B-B14F-4D97-AF65-F5344CB8AC3E}">
        <p14:creationId xmlns:p14="http://schemas.microsoft.com/office/powerpoint/2010/main" val="138954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10</a:t>
            </a:fld>
            <a:endParaRPr lang="en-US"/>
          </a:p>
        </p:txBody>
      </p:sp>
    </p:spTree>
    <p:extLst>
      <p:ext uri="{BB962C8B-B14F-4D97-AF65-F5344CB8AC3E}">
        <p14:creationId xmlns:p14="http://schemas.microsoft.com/office/powerpoint/2010/main" val="303465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11</a:t>
            </a:fld>
            <a:endParaRPr lang="en-US"/>
          </a:p>
        </p:txBody>
      </p:sp>
    </p:spTree>
    <p:extLst>
      <p:ext uri="{BB962C8B-B14F-4D97-AF65-F5344CB8AC3E}">
        <p14:creationId xmlns:p14="http://schemas.microsoft.com/office/powerpoint/2010/main" val="359720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Assistance</a:t>
            </a:r>
          </a:p>
          <a:p>
            <a:r>
              <a:rPr lang="en-US" dirty="0"/>
              <a:t>A feature found on Samsung Galaxy phones (S4 and newer). If activated in the settings on the phone it will automatically send a text message to 9-1-1 indicating that the person whose name appears registered to the phone is requesting assistance at the latitude and longitude offered by the cell phone. If the PSAP texts back the sender can continue the conversation. To activate the sender has to press the “power button” on the side of the phone 3 times in rapid secession. The phone will give no audible indication that it is sending a text.</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12</a:t>
            </a:fld>
            <a:endParaRPr lang="en-US"/>
          </a:p>
        </p:txBody>
      </p:sp>
    </p:spTree>
    <p:extLst>
      <p:ext uri="{BB962C8B-B14F-4D97-AF65-F5344CB8AC3E}">
        <p14:creationId xmlns:p14="http://schemas.microsoft.com/office/powerpoint/2010/main" val="619757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SOS</a:t>
            </a:r>
          </a:p>
          <a:p>
            <a:r>
              <a:rPr lang="en-US" dirty="0"/>
              <a:t>Apple devices have a similar function that can be activated in settings. This can be configured to send a text message to 9-1-1 and/or others in the phones contact list. To activate the “power button” must be pressed 5 times in rapid secession.</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13</a:t>
            </a:fld>
            <a:endParaRPr lang="en-US"/>
          </a:p>
        </p:txBody>
      </p:sp>
    </p:spTree>
    <p:extLst>
      <p:ext uri="{BB962C8B-B14F-4D97-AF65-F5344CB8AC3E}">
        <p14:creationId xmlns:p14="http://schemas.microsoft.com/office/powerpoint/2010/main" val="152370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SOS</a:t>
            </a:r>
          </a:p>
          <a:p>
            <a:r>
              <a:rPr lang="en-US" dirty="0"/>
              <a:t>If the user has an Apple Smart Watch this has a function that will call 9-1-1 by pressing and holding the side button. Medical information can also be displayed.</a:t>
            </a:r>
          </a:p>
        </p:txBody>
      </p:sp>
      <p:sp>
        <p:nvSpPr>
          <p:cNvPr id="4" name="Slide Number Placeholder 3"/>
          <p:cNvSpPr>
            <a:spLocks noGrp="1"/>
          </p:cNvSpPr>
          <p:nvPr>
            <p:ph type="sldNum" sz="quarter" idx="10"/>
          </p:nvPr>
        </p:nvSpPr>
        <p:spPr/>
        <p:txBody>
          <a:bodyPr/>
          <a:lstStyle/>
          <a:p>
            <a:fld id="{DEE11697-7B9E-4743-AB7F-D0865F293DB8}" type="slidenum">
              <a:rPr lang="en-US" smtClean="0"/>
              <a:pPr/>
              <a:t>14</a:t>
            </a:fld>
            <a:endParaRPr lang="en-US"/>
          </a:p>
        </p:txBody>
      </p:sp>
    </p:spTree>
    <p:extLst>
      <p:ext uri="{BB962C8B-B14F-4D97-AF65-F5344CB8AC3E}">
        <p14:creationId xmlns:p14="http://schemas.microsoft.com/office/powerpoint/2010/main" val="3448574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Embrace</a:t>
            </a:r>
          </a:p>
          <a:p>
            <a:r>
              <a:rPr lang="en-US" dirty="0"/>
              <a:t>This is the first medical device we have identified that will contact 9-1-1 in an emergency. It is worn by a person with a diagnosed seizure disorder. When it detects the onset of a seizure it will text caregivers and 9-1-1 offering the patients name, estimated location and that they are experiencing a seizure.</a:t>
            </a:r>
          </a:p>
        </p:txBody>
      </p:sp>
      <p:sp>
        <p:nvSpPr>
          <p:cNvPr id="4" name="Slide Number Placeholder 3"/>
          <p:cNvSpPr>
            <a:spLocks noGrp="1"/>
          </p:cNvSpPr>
          <p:nvPr>
            <p:ph type="sldNum" sz="quarter" idx="10"/>
          </p:nvPr>
        </p:nvSpPr>
        <p:spPr/>
        <p:txBody>
          <a:bodyPr/>
          <a:lstStyle/>
          <a:p>
            <a:fld id="{DEE11697-7B9E-4743-AB7F-D0865F293DB8}" type="slidenum">
              <a:rPr lang="en-US" smtClean="0"/>
              <a:pPr/>
              <a:t>15</a:t>
            </a:fld>
            <a:endParaRPr lang="en-US"/>
          </a:p>
        </p:txBody>
      </p:sp>
    </p:spTree>
    <p:extLst>
      <p:ext uri="{BB962C8B-B14F-4D97-AF65-F5344CB8AC3E}">
        <p14:creationId xmlns:p14="http://schemas.microsoft.com/office/powerpoint/2010/main" val="352352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911 Help Now</a:t>
            </a:r>
          </a:p>
          <a:p>
            <a:r>
              <a:rPr lang="en-US" dirty="0"/>
              <a:t>A device worn by the user. When activated it will make a 9-1-1 call in the same way a cell phone without a service contract can call 9-1-1. There will be no callback number only 911-NNN-NNNN. The ALI screen may offer Phase II information but how accurate it will vary with the carrier. There is no GPS service. The location will have to be obtained from the caller.</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16</a:t>
            </a:fld>
            <a:endParaRPr lang="en-US"/>
          </a:p>
        </p:txBody>
      </p:sp>
    </p:spTree>
    <p:extLst>
      <p:ext uri="{BB962C8B-B14F-4D97-AF65-F5344CB8AC3E}">
        <p14:creationId xmlns:p14="http://schemas.microsoft.com/office/powerpoint/2010/main" val="3886584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package scanners in use by the USPS that records and tracks deliveries has a cellular radio that can also be used to call 9-1-1. In an emergency the call will be routed based on the device location to the PSAP as a VoIP call (VOIP) not a wireless call (WHP1, WPH2). The LEC field will display “USPS”. No address will be offered only the latitude and longitude. It Is unknown if “rebidding” will update the location information. When activated the device will use a callback number drawn from a pool of numbers. If the call is disconnected the PSAP will be able to call back using the number displayed on the ALI screen for up to 12 hours. The person using the device will not know what number is being used.</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17</a:t>
            </a:fld>
            <a:endParaRPr lang="en-US"/>
          </a:p>
        </p:txBody>
      </p:sp>
    </p:spTree>
    <p:extLst>
      <p:ext uri="{BB962C8B-B14F-4D97-AF65-F5344CB8AC3E}">
        <p14:creationId xmlns:p14="http://schemas.microsoft.com/office/powerpoint/2010/main" val="3831988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Assistance</a:t>
            </a:r>
          </a:p>
          <a:p>
            <a:r>
              <a:rPr lang="en-US" dirty="0"/>
              <a:t>A feature found on Samsung Galaxy phones (S4 and newer). If activated in the settings on the phone it will automatically send a text message to 9-1-1 indicating that the person whose name appears registered to the phone is requesting assistance at the latitude and longitude offered by the cell phone. If the PSAP texts back the sender can continue the conversation. To activate the sender has to press the “power button” on the side of the phone 3 times in rapid secession. The phone will give no audible indication that it is sending a text.</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18</a:t>
            </a:fld>
            <a:endParaRPr lang="en-US"/>
          </a:p>
        </p:txBody>
      </p:sp>
    </p:spTree>
    <p:extLst>
      <p:ext uri="{BB962C8B-B14F-4D97-AF65-F5344CB8AC3E}">
        <p14:creationId xmlns:p14="http://schemas.microsoft.com/office/powerpoint/2010/main" val="90718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9-1-1</a:t>
            </a:r>
          </a:p>
          <a:p>
            <a:r>
              <a:rPr lang="en-US" dirty="0"/>
              <a:t>Not an app on the phone it is a web based service. A person can open an account and enter as much information as they like about themselves, family members, medical history, work, vehicles, pets, etc. When a call is made to 9-1-1 with a phone registered on the account the PSAP will be offered access to this information over a link to the website. The PSAP must subscribe to the service to access the website.</a:t>
            </a:r>
          </a:p>
          <a:p>
            <a:r>
              <a:rPr lang="en-US" dirty="0"/>
              <a:t>PSAPs that are using the GEM 911 web interface for Text to 9-1-1 are receiving Smart 9-1-1 service as part of the package. However, it is only on text messages.</a:t>
            </a:r>
          </a:p>
        </p:txBody>
      </p:sp>
      <p:sp>
        <p:nvSpPr>
          <p:cNvPr id="4" name="Slide Number Placeholder 3"/>
          <p:cNvSpPr>
            <a:spLocks noGrp="1"/>
          </p:cNvSpPr>
          <p:nvPr>
            <p:ph type="sldNum" sz="quarter" idx="10"/>
          </p:nvPr>
        </p:nvSpPr>
        <p:spPr/>
        <p:txBody>
          <a:bodyPr/>
          <a:lstStyle/>
          <a:p>
            <a:fld id="{DEE11697-7B9E-4743-AB7F-D0865F293DB8}" type="slidenum">
              <a:rPr lang="en-US" smtClean="0"/>
              <a:pPr/>
              <a:t>19</a:t>
            </a:fld>
            <a:endParaRPr lang="en-US"/>
          </a:p>
        </p:txBody>
      </p:sp>
    </p:spTree>
    <p:extLst>
      <p:ext uri="{BB962C8B-B14F-4D97-AF65-F5344CB8AC3E}">
        <p14:creationId xmlns:p14="http://schemas.microsoft.com/office/powerpoint/2010/main" val="407360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offer choices for police, fire and medical help. While New Jersey has 9-1-1 statewide these apps are developed to be used anywhere in the world. And some places may not have a single 3-digit number for emergency services. Each may have a separate phone number. Some offer additional choices. Why will become clear when we discuss the features of these apps.</a:t>
            </a:r>
          </a:p>
          <a:p>
            <a:endParaRPr lang="en-US" dirty="0"/>
          </a:p>
          <a:p>
            <a:r>
              <a:rPr lang="en-US" dirty="0"/>
              <a:t>The main benefit is that they offer the estimated location of the caller. This may be in the form of the latitude and longitude and/or an address. This information comes from a source other than the one used by our 9-1-1 network to display on the ALI screen. We will talk about the accuracy during the presentation.</a:t>
            </a:r>
          </a:p>
        </p:txBody>
      </p:sp>
      <p:sp>
        <p:nvSpPr>
          <p:cNvPr id="4" name="Slide Number Placeholder 3"/>
          <p:cNvSpPr>
            <a:spLocks noGrp="1"/>
          </p:cNvSpPr>
          <p:nvPr>
            <p:ph type="sldNum" sz="quarter" idx="10"/>
          </p:nvPr>
        </p:nvSpPr>
        <p:spPr/>
        <p:txBody>
          <a:bodyPr/>
          <a:lstStyle/>
          <a:p>
            <a:fld id="{DEE11697-7B9E-4743-AB7F-D0865F293DB8}" type="slidenum">
              <a:rPr lang="en-US" smtClean="0"/>
              <a:pPr/>
              <a:t>2</a:t>
            </a:fld>
            <a:endParaRPr lang="en-US"/>
          </a:p>
        </p:txBody>
      </p:sp>
    </p:spTree>
    <p:extLst>
      <p:ext uri="{BB962C8B-B14F-4D97-AF65-F5344CB8AC3E}">
        <p14:creationId xmlns:p14="http://schemas.microsoft.com/office/powerpoint/2010/main" val="2302225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Embrace</a:t>
            </a:r>
          </a:p>
          <a:p>
            <a:r>
              <a:rPr lang="en-US" dirty="0"/>
              <a:t>This is the first medical device we have identified that will contact 9-1-1 in an emergency. It is worn by a person with a diagnosed seizure disorder. When it detects the onset of a seizure it will text caregivers and 9-1-1 offering the patients name, estimated location and that they are experiencing a seizure.</a:t>
            </a:r>
          </a:p>
        </p:txBody>
      </p:sp>
      <p:sp>
        <p:nvSpPr>
          <p:cNvPr id="4" name="Slide Number Placeholder 3"/>
          <p:cNvSpPr>
            <a:spLocks noGrp="1"/>
          </p:cNvSpPr>
          <p:nvPr>
            <p:ph type="sldNum" sz="quarter" idx="10"/>
          </p:nvPr>
        </p:nvSpPr>
        <p:spPr/>
        <p:txBody>
          <a:bodyPr/>
          <a:lstStyle/>
          <a:p>
            <a:fld id="{DEE11697-7B9E-4743-AB7F-D0865F293DB8}" type="slidenum">
              <a:rPr lang="en-US" smtClean="0"/>
              <a:pPr/>
              <a:t>20</a:t>
            </a:fld>
            <a:endParaRPr lang="en-US"/>
          </a:p>
        </p:txBody>
      </p:sp>
    </p:spTree>
    <p:extLst>
      <p:ext uri="{BB962C8B-B14F-4D97-AF65-F5344CB8AC3E}">
        <p14:creationId xmlns:p14="http://schemas.microsoft.com/office/powerpoint/2010/main" val="3844557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Assistance</a:t>
            </a:r>
          </a:p>
          <a:p>
            <a:r>
              <a:rPr lang="en-US" dirty="0"/>
              <a:t>A feature found on Samsung Galaxy phones (S4 and newer). If activated in the settings on the phone it will automatically send a text message to 9-1-1 indicating that the person whose name appears registered to the phone is requesting assistance at the latitude and longitude offered by the cell phone. If the PSAP texts back the sender can continue the conversation. To activate the sender has to press the “power button” on the side of the phone 3 times in rapid secession. The phone will give no audible indication that it is sending a text.</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21</a:t>
            </a:fld>
            <a:endParaRPr lang="en-US"/>
          </a:p>
        </p:txBody>
      </p:sp>
    </p:spTree>
    <p:extLst>
      <p:ext uri="{BB962C8B-B14F-4D97-AF65-F5344CB8AC3E}">
        <p14:creationId xmlns:p14="http://schemas.microsoft.com/office/powerpoint/2010/main" val="3492920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911 Help Now</a:t>
            </a:r>
          </a:p>
          <a:p>
            <a:r>
              <a:rPr lang="en-US" dirty="0"/>
              <a:t>A device worn by the user. When activated it will make a 9-1-1 call in the same way a cell phone without a service contract can call 9-1-1. There will be no callback number only 911-NNN-NNNN. The ALI screen may offer Phase II information but how accurate it will vary with the carrier. There is no GPS service. The location will have to be obtained from the caller.</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22</a:t>
            </a:fld>
            <a:endParaRPr lang="en-US"/>
          </a:p>
        </p:txBody>
      </p:sp>
    </p:spTree>
    <p:extLst>
      <p:ext uri="{BB962C8B-B14F-4D97-AF65-F5344CB8AC3E}">
        <p14:creationId xmlns:p14="http://schemas.microsoft.com/office/powerpoint/2010/main" val="182333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911 Help Now</a:t>
            </a:r>
          </a:p>
          <a:p>
            <a:r>
              <a:rPr lang="en-US" dirty="0"/>
              <a:t>A device worn by the user. When activated it will make a 9-1-1 call in the same way a cell phone without a service contract can call 9-1-1. There will be no callback number only 911-NNN-NNNN. The ALI screen may offer Phase II information but how accurate it will vary with the carrier. There is no GPS service. The location will have to be obtained from the caller.</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23</a:t>
            </a:fld>
            <a:endParaRPr lang="en-US"/>
          </a:p>
        </p:txBody>
      </p:sp>
    </p:spTree>
    <p:extLst>
      <p:ext uri="{BB962C8B-B14F-4D97-AF65-F5344CB8AC3E}">
        <p14:creationId xmlns:p14="http://schemas.microsoft.com/office/powerpoint/2010/main" val="1134177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Assistance</a:t>
            </a:r>
          </a:p>
          <a:p>
            <a:r>
              <a:rPr lang="en-US" dirty="0"/>
              <a:t>A feature found on Samsung Galaxy phones (S4 and newer). If activated in the settings on the phone it will automatically send a text message to 9-1-1 indicating that the person whose name appears registered to the phone is requesting assistance at the latitude and longitude offered by the cell phone. If the PSAP texts back the sender can continue the conversation. To activate the sender has to press the “power button” on the side of the phone 3 times in rapid secession. The phone will give no audible indication that it is sending a text.</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24</a:t>
            </a:fld>
            <a:endParaRPr lang="en-US"/>
          </a:p>
        </p:txBody>
      </p:sp>
    </p:spTree>
    <p:extLst>
      <p:ext uri="{BB962C8B-B14F-4D97-AF65-F5344CB8AC3E}">
        <p14:creationId xmlns:p14="http://schemas.microsoft.com/office/powerpoint/2010/main" val="2072600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OETS is not recommending or endorsing any of these apps or devices. Our intent is to collect as much information as we can and pass it on the PSAPs and PSDPs so that they will be aware of these in the event they receive an emergency call or text. If you become aware of any apps or devices that are not in this presentation please send the information to our office.</a:t>
            </a:r>
          </a:p>
        </p:txBody>
      </p:sp>
      <p:sp>
        <p:nvSpPr>
          <p:cNvPr id="4" name="Slide Number Placeholder 3"/>
          <p:cNvSpPr>
            <a:spLocks noGrp="1"/>
          </p:cNvSpPr>
          <p:nvPr>
            <p:ph type="sldNum" sz="quarter" idx="10"/>
          </p:nvPr>
        </p:nvSpPr>
        <p:spPr/>
        <p:txBody>
          <a:bodyPr/>
          <a:lstStyle/>
          <a:p>
            <a:fld id="{DEE11697-7B9E-4743-AB7F-D0865F293DB8}" type="slidenum">
              <a:rPr lang="en-US" smtClean="0"/>
              <a:pPr/>
              <a:t>25</a:t>
            </a:fld>
            <a:endParaRPr lang="en-US"/>
          </a:p>
        </p:txBody>
      </p:sp>
    </p:spTree>
    <p:extLst>
      <p:ext uri="{BB962C8B-B14F-4D97-AF65-F5344CB8AC3E}">
        <p14:creationId xmlns:p14="http://schemas.microsoft.com/office/powerpoint/2010/main" val="154991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9-1-1 Help</a:t>
            </a:r>
          </a:p>
          <a:p>
            <a:r>
              <a:rPr lang="en-US" dirty="0"/>
              <a:t>The first app is 9-1-1 Help (we are using the “Lite” version”). When opened it will offer the location in latitude and longitude and suggest an address. The caller can use this information when they call 9-1-1. It offers the choice of a voice call to Police, Fire or Medical or sending a text to 9-1-1. If a text is selected the initial message delivered to the PSAP will include the location information and the name of the person the phone stored on the phone.</a:t>
            </a:r>
          </a:p>
        </p:txBody>
      </p:sp>
      <p:sp>
        <p:nvSpPr>
          <p:cNvPr id="4" name="Slide Number Placeholder 3"/>
          <p:cNvSpPr>
            <a:spLocks noGrp="1"/>
          </p:cNvSpPr>
          <p:nvPr>
            <p:ph type="sldNum" sz="quarter" idx="10"/>
          </p:nvPr>
        </p:nvSpPr>
        <p:spPr/>
        <p:txBody>
          <a:bodyPr/>
          <a:lstStyle/>
          <a:p>
            <a:fld id="{DEE11697-7B9E-4743-AB7F-D0865F293DB8}" type="slidenum">
              <a:rPr lang="en-US" smtClean="0"/>
              <a:pPr/>
              <a:t>3</a:t>
            </a:fld>
            <a:endParaRPr lang="en-US"/>
          </a:p>
        </p:txBody>
      </p:sp>
    </p:spTree>
    <p:extLst>
      <p:ext uri="{BB962C8B-B14F-4D97-AF65-F5344CB8AC3E}">
        <p14:creationId xmlns:p14="http://schemas.microsoft.com/office/powerpoint/2010/main" val="56048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My Location</a:t>
            </a:r>
          </a:p>
          <a:p>
            <a:r>
              <a:rPr lang="en-US" dirty="0"/>
              <a:t>Not a 9-1-1 app, it is intended for people to use to share location information to arrange social meetings. If 9-1-1 is in in the user’s contacts then it will send a text message to 9-1-1 offering the sender’s location but little else. The sender will have to offer the type of emergency and other details.</a:t>
            </a:r>
          </a:p>
        </p:txBody>
      </p:sp>
      <p:sp>
        <p:nvSpPr>
          <p:cNvPr id="4" name="Slide Number Placeholder 3"/>
          <p:cNvSpPr>
            <a:spLocks noGrp="1"/>
          </p:cNvSpPr>
          <p:nvPr>
            <p:ph type="sldNum" sz="quarter" idx="10"/>
          </p:nvPr>
        </p:nvSpPr>
        <p:spPr/>
        <p:txBody>
          <a:bodyPr/>
          <a:lstStyle/>
          <a:p>
            <a:fld id="{DEE11697-7B9E-4743-AB7F-D0865F293DB8}" type="slidenum">
              <a:rPr lang="en-US" smtClean="0"/>
              <a:pPr/>
              <a:t>4</a:t>
            </a:fld>
            <a:endParaRPr lang="en-US"/>
          </a:p>
        </p:txBody>
      </p:sp>
    </p:spTree>
    <p:extLst>
      <p:ext uri="{BB962C8B-B14F-4D97-AF65-F5344CB8AC3E}">
        <p14:creationId xmlns:p14="http://schemas.microsoft.com/office/powerpoint/2010/main" val="293402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eMERGE</a:t>
            </a:r>
            <a:r>
              <a:rPr lang="en-US" dirty="0"/>
              <a:t> 911</a:t>
            </a:r>
          </a:p>
          <a:p>
            <a:r>
              <a:rPr lang="en-US" dirty="0"/>
              <a:t>The user can call or txt to 9-1-1. When activated it will send a text to 9-1-1 and emergency contacts. It includes the person name, estimated location and type of emergency along with a link to their Emergency Tracking website. The website will display the caller’s location on a map any allow tracking. Live video can also be sent if the PSAP can offer a way to receive it. This is not available in our current 9-1-1 network.</a:t>
            </a:r>
          </a:p>
        </p:txBody>
      </p:sp>
      <p:sp>
        <p:nvSpPr>
          <p:cNvPr id="4" name="Slide Number Placeholder 3"/>
          <p:cNvSpPr>
            <a:spLocks noGrp="1"/>
          </p:cNvSpPr>
          <p:nvPr>
            <p:ph type="sldNum" sz="quarter" idx="10"/>
          </p:nvPr>
        </p:nvSpPr>
        <p:spPr/>
        <p:txBody>
          <a:bodyPr/>
          <a:lstStyle/>
          <a:p>
            <a:fld id="{DEE11697-7B9E-4743-AB7F-D0865F293DB8}" type="slidenum">
              <a:rPr lang="en-US" smtClean="0"/>
              <a:pPr/>
              <a:t>5</a:t>
            </a:fld>
            <a:endParaRPr lang="en-US"/>
          </a:p>
        </p:txBody>
      </p:sp>
    </p:spTree>
    <p:extLst>
      <p:ext uri="{BB962C8B-B14F-4D97-AF65-F5344CB8AC3E}">
        <p14:creationId xmlns:p14="http://schemas.microsoft.com/office/powerpoint/2010/main" val="251820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eMERGE</a:t>
            </a:r>
            <a:r>
              <a:rPr lang="en-US" dirty="0"/>
              <a:t> 911</a:t>
            </a:r>
          </a:p>
          <a:p>
            <a:r>
              <a:rPr lang="en-US" dirty="0"/>
              <a:t>The user can call or txt to 9-1-1. When activated it will send a text to 9-1-1 and emergency contacts. It includes the person name, estimated location and type of emergency along with a link to their Emergency Tracking website. The website will display the caller’s location on a map any allow tracking. Live video can also be sent if the PSAP can offer a way to receive it. This is not available in our current 9-1-1 network.</a:t>
            </a:r>
          </a:p>
        </p:txBody>
      </p:sp>
      <p:sp>
        <p:nvSpPr>
          <p:cNvPr id="4" name="Slide Number Placeholder 3"/>
          <p:cNvSpPr>
            <a:spLocks noGrp="1"/>
          </p:cNvSpPr>
          <p:nvPr>
            <p:ph type="sldNum" sz="quarter" idx="10"/>
          </p:nvPr>
        </p:nvSpPr>
        <p:spPr/>
        <p:txBody>
          <a:bodyPr/>
          <a:lstStyle/>
          <a:p>
            <a:fld id="{DEE11697-7B9E-4743-AB7F-D0865F293DB8}" type="slidenum">
              <a:rPr lang="en-US" smtClean="0"/>
              <a:pPr/>
              <a:t>6</a:t>
            </a:fld>
            <a:endParaRPr lang="en-US"/>
          </a:p>
        </p:txBody>
      </p:sp>
    </p:spTree>
    <p:extLst>
      <p:ext uri="{BB962C8B-B14F-4D97-AF65-F5344CB8AC3E}">
        <p14:creationId xmlns:p14="http://schemas.microsoft.com/office/powerpoint/2010/main" val="1334744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SOS Haven</a:t>
            </a:r>
          </a:p>
          <a:p>
            <a:r>
              <a:rPr lang="en-US" dirty="0"/>
              <a:t>When activated it offers the estimated location as latitude and longitude and an address. The caller presses one of the buttons and the call is placed. Texting is not an option. The call will be offered to the PSAP over the 9-1-1 trunks. If the caller does not speak the app will use a computer generated voice to offer the name of the phones user, the type of help requested based on which button was used and the address suggested by the latitude and longitude. On the example ALI screen this call was made using one of our work issued cell phones. Notice that it was delivered as a VoIP call with the call back number, name of the user, an address and the type of emergency. In this case the call was placed from the Burlington County Communications Center, located at 1 Academy Drive in </a:t>
            </a:r>
            <a:r>
              <a:rPr lang="en-US" dirty="0" err="1"/>
              <a:t>Westampton</a:t>
            </a:r>
            <a:r>
              <a:rPr lang="en-US" dirty="0"/>
              <a:t> Twp. Without help for the caller it used the address to route the wireless call like a VoIP call. </a:t>
            </a:r>
          </a:p>
          <a:p>
            <a:r>
              <a:rPr lang="en-US" dirty="0"/>
              <a:t>The Haven app also includes access to </a:t>
            </a:r>
            <a:r>
              <a:rPr lang="en-US" dirty="0" err="1"/>
              <a:t>RapidSOS</a:t>
            </a:r>
            <a:r>
              <a:rPr lang="en-US" dirty="0"/>
              <a:t>’ Family Connect feature. For the first time, people can call 9-1-1 on behalf of a loved one, transmitting their loved one’s location and relevant data directly to the dispatch center closest to them. Additionally, Family Connect allows users to share their location with loved ones, see family members’ real-time locations without the distraction of a phone call or text, and easily and discreetly ask family and friends for help.</a:t>
            </a:r>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7</a:t>
            </a:fld>
            <a:endParaRPr lang="en-US"/>
          </a:p>
        </p:txBody>
      </p:sp>
    </p:spTree>
    <p:extLst>
      <p:ext uri="{BB962C8B-B14F-4D97-AF65-F5344CB8AC3E}">
        <p14:creationId xmlns:p14="http://schemas.microsoft.com/office/powerpoint/2010/main" val="279352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7"/>
            <a:ext cx="4572000" cy="3429000"/>
          </a:xfrm>
        </p:spPr>
      </p:sp>
      <p:sp>
        <p:nvSpPr>
          <p:cNvPr id="3" name="Notes Placeholder 2"/>
          <p:cNvSpPr>
            <a:spLocks noGrp="1"/>
          </p:cNvSpPr>
          <p:nvPr>
            <p:ph type="body" idx="1"/>
          </p:nvPr>
        </p:nvSpPr>
        <p:spPr/>
        <p:txBody>
          <a:bodyPr/>
          <a:lstStyle/>
          <a:p>
            <a:r>
              <a:rPr lang="en-US" dirty="0"/>
              <a:t>Vitals Aware </a:t>
            </a:r>
            <a:r>
              <a:rPr lang="en-US" dirty="0" err="1"/>
              <a:t>ServicesVitals</a:t>
            </a:r>
            <a:r>
              <a:rPr lang="en-US" dirty="0"/>
              <a:t>™ </a:t>
            </a:r>
          </a:p>
          <a:p>
            <a:endParaRPr lang="en-US" dirty="0"/>
          </a:p>
          <a:p>
            <a:r>
              <a:rPr lang="en-US" dirty="0"/>
              <a:t>Aware Services, app enables safer community interactions by allowing individuals with visible and invisible conditions and disabilities to create and share a personalized digital profile with authorized first responders via a secure, mobile </a:t>
            </a:r>
            <a:r>
              <a:rPr lang="en-US" dirty="0" err="1"/>
              <a:t>app.First</a:t>
            </a:r>
            <a:r>
              <a:rPr lang="en-US" dirty="0"/>
              <a:t> responders that come within 80 feet of a Vitals™ beacon are automatically notified and given information on how to best serve and protect the individual – reducing the risk of misunderstanding and negative interactions</a:t>
            </a:r>
            <a:endParaRPr lang="en-US" sz="2000" dirty="0"/>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8</a:t>
            </a:fld>
            <a:endParaRPr lang="en-US"/>
          </a:p>
        </p:txBody>
      </p:sp>
    </p:spTree>
    <p:extLst>
      <p:ext uri="{BB962C8B-B14F-4D97-AF65-F5344CB8AC3E}">
        <p14:creationId xmlns:p14="http://schemas.microsoft.com/office/powerpoint/2010/main" val="261035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Uber</a:t>
            </a:r>
          </a:p>
          <a:p>
            <a:r>
              <a:rPr lang="en-US" dirty="0"/>
              <a:t>This new feature will be part of the 911 Assistance button housed inside Uber’s Safety Toolkit.  Riders and drivers will be able to choose between texting or calling 911 should they need emergency assistance while on a trip with Uber. </a:t>
            </a:r>
          </a:p>
          <a:p>
            <a:r>
              <a:rPr lang="en-US" dirty="0"/>
              <a:t> </a:t>
            </a:r>
          </a:p>
          <a:p>
            <a:r>
              <a:rPr lang="en-US" dirty="0"/>
              <a:t>When used, the text to 911 feature populates an SMS text message to 911 with key trip details including locations and vehicle information. Uber product managers consulted with 911 dispatchers to determine which information to include in an initial text message to 911.  Below is a sample initial text message:</a:t>
            </a:r>
          </a:p>
          <a:p>
            <a:r>
              <a:rPr lang="en-US" dirty="0"/>
              <a:t> </a:t>
            </a:r>
          </a:p>
          <a:p>
            <a:pPr lvl="0" fontAlgn="base"/>
            <a:r>
              <a:rPr lang="en-US" i="1" dirty="0"/>
              <a:t>I am taking a trip with Uber. White Toyota Prius ABC1234. My Current location is 1562 </a:t>
            </a:r>
            <a:r>
              <a:rPr lang="en-US" i="1" dirty="0" err="1"/>
              <a:t>Poblano</a:t>
            </a:r>
            <a:r>
              <a:rPr lang="en-US" i="1" dirty="0"/>
              <a:t> Street.  My intended destination is 1455 Market St. My emergency is: </a:t>
            </a:r>
            <a:endParaRPr lang="en-US" dirty="0"/>
          </a:p>
          <a:p>
            <a:r>
              <a:rPr lang="en-US" dirty="0"/>
              <a:t> </a:t>
            </a:r>
          </a:p>
          <a:p>
            <a:r>
              <a:rPr lang="en-US" dirty="0"/>
              <a:t>Riders and drivers will be able to include additional information about their emergency before sending a text message to 911 dispatchers. Dispatchers will be able to stay in communication with the person who reached out until law enforcement makes contact.</a:t>
            </a:r>
          </a:p>
          <a:p>
            <a:r>
              <a:rPr lang="en-US" dirty="0"/>
              <a:t>When used with the Rapid SOS Portal additional information including real-time mapping may be available with both the voice and texting features.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EE11697-7B9E-4743-AB7F-D0865F293DB8}" type="slidenum">
              <a:rPr lang="en-US" smtClean="0"/>
              <a:pPr/>
              <a:t>9</a:t>
            </a:fld>
            <a:endParaRPr lang="en-US"/>
          </a:p>
        </p:txBody>
      </p:sp>
    </p:spTree>
    <p:extLst>
      <p:ext uri="{BB962C8B-B14F-4D97-AF65-F5344CB8AC3E}">
        <p14:creationId xmlns:p14="http://schemas.microsoft.com/office/powerpoint/2010/main" val="383267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New Jersey Office of Emergency Telecommunications Services</a:t>
            </a:r>
          </a:p>
        </p:txBody>
      </p:sp>
      <p:sp>
        <p:nvSpPr>
          <p:cNvPr id="6" name="Slide Number Placeholder 5"/>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New Jersey Office of Emergency Telecommunications Services</a:t>
            </a:r>
          </a:p>
        </p:txBody>
      </p:sp>
      <p:sp>
        <p:nvSpPr>
          <p:cNvPr id="6" name="Slide Number Placeholder 5"/>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New Jersey Office of Emergency Telecommunications Services</a:t>
            </a:r>
          </a:p>
        </p:txBody>
      </p:sp>
      <p:sp>
        <p:nvSpPr>
          <p:cNvPr id="6" name="Slide Number Placeholder 5"/>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7"/>
          <p:cNvSpPr>
            <a:spLocks noGrp="1"/>
          </p:cNvSpPr>
          <p:nvPr>
            <p:ph type="title"/>
          </p:nvPr>
        </p:nvSpPr>
        <p:spPr>
          <a:xfrm>
            <a:off x="457200" y="3646488"/>
            <a:ext cx="8229600" cy="1143000"/>
          </a:xfrm>
          <a:prstGeom prst="rect">
            <a:avLst/>
          </a:prstGeom>
        </p:spPr>
        <p:txBody>
          <a:bodyPr vert="horz" lIns="91440" tIns="45720" rIns="91440" bIns="45720" rtlCol="0" anchor="ctr">
            <a:normAutofit/>
          </a:bodyPr>
          <a:lstStyle/>
          <a:p>
            <a:r>
              <a:rPr lang="en-US" dirty="0"/>
              <a:t>TITLE IS MYRIAD PRO BOLD</a:t>
            </a:r>
          </a:p>
        </p:txBody>
      </p:sp>
    </p:spTree>
    <p:extLst>
      <p:ext uri="{BB962C8B-B14F-4D97-AF65-F5344CB8AC3E}">
        <p14:creationId xmlns:p14="http://schemas.microsoft.com/office/powerpoint/2010/main" val="1020610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4040648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3589847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52233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1623733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727165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4262294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280744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New Jersey Office of Emergency Telecommunications Services</a:t>
            </a:r>
          </a:p>
        </p:txBody>
      </p:sp>
      <p:sp>
        <p:nvSpPr>
          <p:cNvPr id="6" name="Slide Number Placeholder 5"/>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902264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15032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New Jersey Office of Emergency Telecommunications Services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A467BD8-E220-4754-AD5C-21F63C91B840}" type="slidenum">
              <a:rPr lang="en-US" smtClean="0"/>
              <a:pPr/>
              <a:t>‹#›</a:t>
            </a:fld>
            <a:endParaRPr lang="en-US"/>
          </a:p>
        </p:txBody>
      </p:sp>
    </p:spTree>
    <p:extLst>
      <p:ext uri="{BB962C8B-B14F-4D97-AF65-F5344CB8AC3E}">
        <p14:creationId xmlns:p14="http://schemas.microsoft.com/office/powerpoint/2010/main" val="126325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New Jersey Office of Emergency Telecommunications Services</a:t>
            </a:r>
          </a:p>
        </p:txBody>
      </p:sp>
      <p:sp>
        <p:nvSpPr>
          <p:cNvPr id="6" name="Slide Number Placeholder 5"/>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New Jersey Office of Emergency Telecommunications Services</a:t>
            </a:r>
          </a:p>
        </p:txBody>
      </p:sp>
      <p:sp>
        <p:nvSpPr>
          <p:cNvPr id="7" name="Slide Number Placeholder 6"/>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New Jersey Office of Emergency Telecommunications Services</a:t>
            </a:r>
          </a:p>
        </p:txBody>
      </p:sp>
      <p:sp>
        <p:nvSpPr>
          <p:cNvPr id="9" name="Slide Number Placeholder 8"/>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New Jersey Office of Emergency Telecommunications Services</a:t>
            </a:r>
          </a:p>
        </p:txBody>
      </p:sp>
      <p:sp>
        <p:nvSpPr>
          <p:cNvPr id="5" name="Slide Number Placeholder 4"/>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New Jersey Office of Emergency Telecommunications Services</a:t>
            </a:r>
          </a:p>
        </p:txBody>
      </p:sp>
      <p:sp>
        <p:nvSpPr>
          <p:cNvPr id="4" name="Slide Number Placeholder 3"/>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New Jersey Office of Emergency Telecommunications Services</a:t>
            </a:r>
          </a:p>
        </p:txBody>
      </p:sp>
      <p:sp>
        <p:nvSpPr>
          <p:cNvPr id="7" name="Slide Number Placeholder 6"/>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New Jersey Office of Emergency Telecommunications Services</a:t>
            </a:r>
          </a:p>
        </p:txBody>
      </p:sp>
      <p:sp>
        <p:nvSpPr>
          <p:cNvPr id="7" name="Slide Number Placeholder 6"/>
          <p:cNvSpPr>
            <a:spLocks noGrp="1"/>
          </p:cNvSpPr>
          <p:nvPr>
            <p:ph type="sldNum" sz="quarter" idx="12"/>
          </p:nvPr>
        </p:nvSpPr>
        <p:spPr/>
        <p:txBody>
          <a:bodyPr/>
          <a:lstStyle/>
          <a:p>
            <a:fld id="{7B553B88-B6E6-7A45-937B-0F7386B79C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powerpoint-02.jp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206500" y="274638"/>
            <a:ext cx="74803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New Jersey Office of Emergency Telecommunications Services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53B88-B6E6-7A45-937B-0F7386B79C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000" b="1" i="0" kern="1200">
          <a:solidFill>
            <a:schemeClr val="tx1"/>
          </a:solidFill>
          <a:latin typeface="Myriad Pro"/>
          <a:ea typeface="+mj-ea"/>
          <a:cs typeface="Myriad Pro"/>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powerpoint_titleB.jpg"/>
          <p:cNvPicPr>
            <a:picLocks noChangeAspect="1"/>
          </p:cNvPicPr>
          <p:nvPr/>
        </p:nvPicPr>
        <p:blipFill>
          <a:blip r:embed="rId13"/>
          <a:stretch>
            <a:fillRect/>
          </a:stretch>
        </p:blipFill>
        <p:spPr>
          <a:xfrm>
            <a:off x="0" y="25249"/>
            <a:ext cx="9144000" cy="6807501"/>
          </a:xfrm>
          <a:prstGeom prst="rect">
            <a:avLst/>
          </a:prstGeom>
        </p:spPr>
      </p:pic>
    </p:spTree>
    <p:extLst>
      <p:ext uri="{BB962C8B-B14F-4D97-AF65-F5344CB8AC3E}">
        <p14:creationId xmlns:p14="http://schemas.microsoft.com/office/powerpoint/2010/main" val="2289119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https://lh3.googleusercontent.com/0KVb2befcFv_oVjIuxyH_EKA9ToC_feyb2TyBEFgwG1X-voujxYofD49woK-HW_Ee2E6vR57s7R3pyZaIyHebIWv8wCFmgve-vQUv4R9jrb7c7Qj84P4sVVE0UyGktCefn6CmCi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https://lh5.googleusercontent.com/Vfmnqh5SsbhMfG_5V4vjC3SFoMDpXBAqXOka60E7mRN01sz2tnZqwmhMEVTmvERm4zosW_EI48oQbE-kPqdB95qwgd2SevFiFM43cCiFjhe9-GgX1Vkv0-0eZ1041lycbjP7l-Bj"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rapidsos.com/psaptraining/?utm_source=NENASmartbrief&amp;utm_medium=enewsletter&amp;utm_campaign=060816issu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thevitalsapp.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“9-1-1… There’s an app for that”</a:t>
            </a:r>
            <a:endParaRPr lang="en-US" dirty="0">
              <a:latin typeface="+mj-l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48050618"/>
              </p:ext>
            </p:extLst>
          </p:nvPr>
        </p:nvGraphicFramePr>
        <p:xfrm>
          <a:off x="2731170" y="276726"/>
          <a:ext cx="1936200" cy="2504407"/>
        </p:xfrm>
        <a:graphic>
          <a:graphicData uri="http://schemas.openxmlformats.org/presentationml/2006/ole">
            <mc:AlternateContent xmlns:mc="http://schemas.openxmlformats.org/markup-compatibility/2006">
              <mc:Choice xmlns:v="urn:schemas-microsoft-com:vml" Requires="v">
                <p:oleObj spid="_x0000_s1066" name="Acrobat Document" r:id="rId4" imgW="4663409" imgH="6034916" progId="AcroExch.Document.DC">
                  <p:embed/>
                </p:oleObj>
              </mc:Choice>
              <mc:Fallback>
                <p:oleObj name="Acrobat Document" r:id="rId4" imgW="4663409" imgH="6034916" progId="AcroExch.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170" y="276726"/>
                        <a:ext cx="1936200" cy="2504407"/>
                      </a:xfrm>
                      <a:prstGeom prst="rect">
                        <a:avLst/>
                      </a:prstGeom>
                      <a:noFill/>
                      <a:ln>
                        <a:noFill/>
                      </a:ln>
                      <a:extLst/>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Uber</a:t>
            </a:r>
          </a:p>
        </p:txBody>
      </p:sp>
      <p:sp>
        <p:nvSpPr>
          <p:cNvPr id="4" name="Content Placeholder 2"/>
          <p:cNvSpPr txBox="1">
            <a:spLocks/>
          </p:cNvSpPr>
          <p:nvPr/>
        </p:nvSpPr>
        <p:spPr>
          <a:xfrm>
            <a:off x="482600" y="2341231"/>
            <a:ext cx="8204200"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738554" y="2216422"/>
            <a:ext cx="7973646" cy="1569660"/>
          </a:xfrm>
          <a:prstGeom prst="rect">
            <a:avLst/>
          </a:prstGeom>
          <a:noFill/>
        </p:spPr>
        <p:txBody>
          <a:bodyPr wrap="square" rtlCol="0">
            <a:spAutoFit/>
          </a:bodyPr>
          <a:lstStyle/>
          <a:p>
            <a:r>
              <a:rPr lang="en-US" sz="2400" dirty="0"/>
              <a:t> </a:t>
            </a:r>
            <a:r>
              <a:rPr lang="en-US" dirty="0"/>
              <a:t>When used, the text to 911 feature populates an SMS text message to 911 with key trip details including locations and vehicle information. Uber product managers consulted with 911 dispatchers to determine which information to include in an initial text message to 911.  Below is a sample initial text message:</a:t>
            </a:r>
            <a:endParaRPr lang="en-US" sz="3200" dirty="0"/>
          </a:p>
          <a:p>
            <a:pPr lvl="2"/>
            <a:r>
              <a:rPr lang="en-US" dirty="0"/>
              <a:t> </a:t>
            </a:r>
            <a:endParaRPr lang="en-US" sz="2400" b="1" dirty="0"/>
          </a:p>
        </p:txBody>
      </p:sp>
      <p:sp>
        <p:nvSpPr>
          <p:cNvPr id="2" name="TextBox 1"/>
          <p:cNvSpPr txBox="1"/>
          <p:nvPr/>
        </p:nvSpPr>
        <p:spPr>
          <a:xfrm>
            <a:off x="738554" y="3921369"/>
            <a:ext cx="7973646" cy="923330"/>
          </a:xfrm>
          <a:prstGeom prst="rect">
            <a:avLst/>
          </a:prstGeom>
          <a:noFill/>
        </p:spPr>
        <p:txBody>
          <a:bodyPr wrap="square" rtlCol="0">
            <a:spAutoFit/>
          </a:bodyPr>
          <a:lstStyle/>
          <a:p>
            <a:r>
              <a:rPr lang="en-US" i="1" dirty="0"/>
              <a:t>I am taking a trip with Uber. White Toyota Prius ABC1234. My Current location is 1562 </a:t>
            </a:r>
            <a:r>
              <a:rPr lang="en-US" i="1" dirty="0" err="1"/>
              <a:t>Poblano</a:t>
            </a:r>
            <a:r>
              <a:rPr lang="en-US" i="1" dirty="0"/>
              <a:t> Street.  My intended destination is 1455 Market St. My emergency is: </a:t>
            </a:r>
            <a:endParaRPr lang="en-US" dirty="0"/>
          </a:p>
          <a:p>
            <a:endParaRPr lang="en-US" dirty="0"/>
          </a:p>
        </p:txBody>
      </p:sp>
    </p:spTree>
    <p:extLst>
      <p:ext uri="{BB962C8B-B14F-4D97-AF65-F5344CB8AC3E}">
        <p14:creationId xmlns:p14="http://schemas.microsoft.com/office/powerpoint/2010/main" val="42707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Uber</a:t>
            </a:r>
          </a:p>
        </p:txBody>
      </p:sp>
      <p:sp>
        <p:nvSpPr>
          <p:cNvPr id="4" name="Content Placeholder 2"/>
          <p:cNvSpPr txBox="1">
            <a:spLocks/>
          </p:cNvSpPr>
          <p:nvPr/>
        </p:nvSpPr>
        <p:spPr>
          <a:xfrm>
            <a:off x="482600" y="2341231"/>
            <a:ext cx="8204200"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2" name="TextBox 1"/>
          <p:cNvSpPr txBox="1"/>
          <p:nvPr/>
        </p:nvSpPr>
        <p:spPr>
          <a:xfrm>
            <a:off x="713154" y="2180491"/>
            <a:ext cx="4122615" cy="1754326"/>
          </a:xfrm>
          <a:prstGeom prst="rect">
            <a:avLst/>
          </a:prstGeom>
          <a:noFill/>
          <a:ln w="12700">
            <a:solidFill>
              <a:schemeClr val="tx1"/>
            </a:solidFill>
          </a:ln>
        </p:spPr>
        <p:txBody>
          <a:bodyPr wrap="square" rtlCol="0">
            <a:spAutoFit/>
          </a:bodyPr>
          <a:lstStyle/>
          <a:p>
            <a:r>
              <a:rPr lang="en-US" i="1" dirty="0"/>
              <a:t>I am taking a trip with Uber. White Toyota Prius ABC1234. My Current location is 1562 </a:t>
            </a:r>
            <a:r>
              <a:rPr lang="en-US" i="1" dirty="0" err="1"/>
              <a:t>Poblano</a:t>
            </a:r>
            <a:r>
              <a:rPr lang="en-US" i="1" dirty="0"/>
              <a:t> Street.  My intended destination is 1455 Market St. My emergency is: </a:t>
            </a:r>
            <a:endParaRPr lang="en-US" dirty="0"/>
          </a:p>
          <a:p>
            <a:endParaRPr lang="en-US" dirty="0"/>
          </a:p>
        </p:txBody>
      </p:sp>
      <p:pic>
        <p:nvPicPr>
          <p:cNvPr id="2051" name="Picture 3" descr="https://lh3.googleusercontent.com/0KVb2befcFv_oVjIuxyH_EKA9ToC_feyb2TyBEFgwG1X-voujxYofD49woK-HW_Ee2E6vR57s7R3pyZaIyHebIWv8wCFmgve-vQUv4R9jrb7c7Qj84P4sVVE0UyGktCefn6CmCiC"/>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5091723" y="1574863"/>
            <a:ext cx="1576388"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s://lh5.googleusercontent.com/Vfmnqh5SsbhMfG_5V4vjC3SFoMDpXBAqXOka60E7mRN01sz2tnZqwmhMEVTmvERm4zosW_EI48oQbE-kPqdB95qwgd2SevFiFM43cCiFjhe9-GgX1Vkv0-0eZ1041lycbjP7l-Bj"/>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7104063" y="1919899"/>
            <a:ext cx="1608137"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738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Devices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Safety Assistance, (Samsung Galaxy S4 and newer)</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457200" y="3041947"/>
            <a:ext cx="5761954" cy="2308324"/>
          </a:xfrm>
          <a:prstGeom prst="rect">
            <a:avLst/>
          </a:prstGeom>
          <a:noFill/>
        </p:spPr>
        <p:txBody>
          <a:bodyPr wrap="square" rtlCol="0">
            <a:spAutoFit/>
          </a:bodyPr>
          <a:lstStyle/>
          <a:p>
            <a:pPr lvl="2">
              <a:buFont typeface="Wingdings" panose="05000000000000000000" pitchFamily="2" charset="2"/>
              <a:buChar char="q"/>
            </a:pPr>
            <a:r>
              <a:rPr lang="en-US" sz="2400" dirty="0"/>
              <a:t> Built into the device and accessed through Settings. It can be set up to send a text for help to 9-1-1 and others. It is activated when the sender presses the “power” button 3 times in rapid secession</a:t>
            </a:r>
            <a:endParaRPr lang="en-US" sz="2400" b="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621" y="2570682"/>
            <a:ext cx="1850162" cy="3289178"/>
          </a:xfrm>
          <a:prstGeom prst="rect">
            <a:avLst/>
          </a:prstGeom>
        </p:spPr>
      </p:pic>
    </p:spTree>
    <p:extLst>
      <p:ext uri="{BB962C8B-B14F-4D97-AF65-F5344CB8AC3E}">
        <p14:creationId xmlns:p14="http://schemas.microsoft.com/office/powerpoint/2010/main" val="406147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Devices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Emergency SOS, (iPhone and iPad with iOS 11)</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457200" y="3041947"/>
            <a:ext cx="5761954" cy="1938992"/>
          </a:xfrm>
          <a:prstGeom prst="rect">
            <a:avLst/>
          </a:prstGeom>
          <a:noFill/>
        </p:spPr>
        <p:txBody>
          <a:bodyPr wrap="square" rtlCol="0">
            <a:spAutoFit/>
          </a:bodyPr>
          <a:lstStyle/>
          <a:p>
            <a:pPr lvl="1">
              <a:buFont typeface="Wingdings" panose="05000000000000000000" pitchFamily="2" charset="2"/>
              <a:buChar char="q"/>
            </a:pPr>
            <a:r>
              <a:rPr lang="en-US" sz="2400" dirty="0"/>
              <a:t> I</a:t>
            </a:r>
            <a:r>
              <a:rPr lang="en-US" b="1" dirty="0"/>
              <a:t>ntroduced by Apple</a:t>
            </a:r>
          </a:p>
          <a:p>
            <a:pPr lvl="1">
              <a:buFont typeface="Wingdings" panose="05000000000000000000" pitchFamily="2" charset="2"/>
              <a:buChar char="q"/>
            </a:pPr>
            <a:r>
              <a:rPr lang="en-US" b="1" u="sng" dirty="0"/>
              <a:t> </a:t>
            </a:r>
            <a:r>
              <a:rPr lang="en-US" dirty="0"/>
              <a:t>Built into the device and accessed through Settings. It can be set up to call 9-1-1 and others. It is activated when the sender presses the “power” button  5 times in rapid secession.</a:t>
            </a:r>
          </a:p>
          <a:p>
            <a:pPr lvl="2"/>
            <a:endParaRPr lang="en-US" sz="2400"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531" y="2485764"/>
            <a:ext cx="1853039" cy="2864507"/>
          </a:xfrm>
          <a:prstGeom prst="rect">
            <a:avLst/>
          </a:prstGeom>
        </p:spPr>
      </p:pic>
    </p:spTree>
    <p:extLst>
      <p:ext uri="{BB962C8B-B14F-4D97-AF65-F5344CB8AC3E}">
        <p14:creationId xmlns:p14="http://schemas.microsoft.com/office/powerpoint/2010/main" val="62337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Devices</a:t>
            </a:r>
            <a:endParaRPr lang="en-US" sz="4800" dirty="0">
              <a:cs typeface="Myriad Pro Cond"/>
            </a:endParaRPr>
          </a:p>
        </p:txBody>
      </p:sp>
      <p:sp>
        <p:nvSpPr>
          <p:cNvPr id="6" name="Content Placeholder 2"/>
          <p:cNvSpPr>
            <a:spLocks noGrp="1"/>
          </p:cNvSpPr>
          <p:nvPr>
            <p:ph idx="1"/>
          </p:nvPr>
        </p:nvSpPr>
        <p:spPr>
          <a:xfrm>
            <a:off x="457200" y="1536701"/>
            <a:ext cx="6103620" cy="4292600"/>
          </a:xfrm>
        </p:spPr>
        <p:txBody>
          <a:bodyPr/>
          <a:lstStyle/>
          <a:p>
            <a:pPr lvl="1">
              <a:buFont typeface="Wingdings" panose="05000000000000000000" pitchFamily="2" charset="2"/>
              <a:buChar char="q"/>
            </a:pPr>
            <a:r>
              <a:rPr lang="en-US" b="1" u="sng" dirty="0"/>
              <a:t>SOS, (Apple Smart Watch, watch OS 3)</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276554" y="3221792"/>
            <a:ext cx="5761954" cy="1938992"/>
          </a:xfrm>
          <a:prstGeom prst="rect">
            <a:avLst/>
          </a:prstGeom>
          <a:noFill/>
        </p:spPr>
        <p:txBody>
          <a:bodyPr wrap="square" rtlCol="0">
            <a:spAutoFit/>
          </a:bodyPr>
          <a:lstStyle/>
          <a:p>
            <a:pPr lvl="1">
              <a:buFont typeface="Wingdings" panose="05000000000000000000" pitchFamily="2" charset="2"/>
              <a:buChar char="q"/>
            </a:pPr>
            <a:r>
              <a:rPr lang="en-US" sz="2400" dirty="0"/>
              <a:t> Built into the device it can call 9-1-1 and others. It is activated when the sender presses and holds the side button.</a:t>
            </a:r>
          </a:p>
          <a:p>
            <a:pPr lvl="1">
              <a:buFont typeface="Wingdings" panose="05000000000000000000" pitchFamily="2" charset="2"/>
              <a:buChar char="q"/>
            </a:pPr>
            <a:r>
              <a:rPr lang="en-US" sz="2400" dirty="0"/>
              <a:t>Medical information can be displayed</a:t>
            </a:r>
          </a:p>
        </p:txBody>
      </p:sp>
      <p:pic>
        <p:nvPicPr>
          <p:cNvPr id="8" name="Picture 2" descr="Apple wwdc 20160613 926.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3" r="16667"/>
          <a:stretch/>
        </p:blipFill>
        <p:spPr bwMode="auto">
          <a:xfrm>
            <a:off x="6998865" y="1558649"/>
            <a:ext cx="1600200" cy="19844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1261" t="-3080" r="23461" b="3080"/>
          <a:stretch/>
        </p:blipFill>
        <p:spPr>
          <a:xfrm>
            <a:off x="6823911" y="3439877"/>
            <a:ext cx="1981200" cy="2389424"/>
          </a:xfrm>
          <a:prstGeom prst="rect">
            <a:avLst/>
          </a:prstGeom>
        </p:spPr>
      </p:pic>
    </p:spTree>
    <p:extLst>
      <p:ext uri="{BB962C8B-B14F-4D97-AF65-F5344CB8AC3E}">
        <p14:creationId xmlns:p14="http://schemas.microsoft.com/office/powerpoint/2010/main" val="2073109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Devices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embrace</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71803" y="2412980"/>
            <a:ext cx="5761954" cy="3477875"/>
          </a:xfrm>
          <a:prstGeom prst="rect">
            <a:avLst/>
          </a:prstGeom>
          <a:noFill/>
        </p:spPr>
        <p:txBody>
          <a:bodyPr wrap="square" rtlCol="0">
            <a:spAutoFit/>
          </a:bodyPr>
          <a:lstStyle/>
          <a:p>
            <a:pPr lvl="2">
              <a:buFont typeface="Wingdings" panose="05000000000000000000" pitchFamily="2" charset="2"/>
              <a:buChar char="q"/>
            </a:pPr>
            <a:r>
              <a:rPr lang="en-US" sz="2000" b="1" dirty="0"/>
              <a:t>Monitor seizures, sleep and physical activity. </a:t>
            </a:r>
          </a:p>
          <a:p>
            <a:pPr lvl="2">
              <a:buFont typeface="Wingdings" panose="05000000000000000000" pitchFamily="2" charset="2"/>
              <a:buChar char="q"/>
            </a:pPr>
            <a:r>
              <a:rPr lang="en-US" sz="2000" dirty="0"/>
              <a:t>The Alert app will be automatically activated when an event is detected by the Embrace watch. The App will send an alert notification to your caregivers using the mobile device’s cellular data or Wi-Fi connection.</a:t>
            </a:r>
          </a:p>
          <a:p>
            <a:pPr lvl="2">
              <a:buFont typeface="Wingdings" panose="05000000000000000000" pitchFamily="2" charset="2"/>
              <a:buChar char="q"/>
            </a:pPr>
            <a:r>
              <a:rPr lang="en-US" sz="2000" dirty="0"/>
              <a:t>Information available at: </a:t>
            </a:r>
            <a:r>
              <a:rPr lang="en-US" sz="2000" u="sng" dirty="0"/>
              <a:t>https://www.empatica.com/product-embrace</a:t>
            </a:r>
            <a:endParaRPr lang="en-US" sz="2000" b="1" u="sng" dirty="0"/>
          </a:p>
        </p:txBody>
      </p:sp>
      <p:pic>
        <p:nvPicPr>
          <p:cNvPr id="8" name="Picture 7"/>
          <p:cNvPicPr>
            <a:picLocks noChangeAspect="1"/>
          </p:cNvPicPr>
          <p:nvPr/>
        </p:nvPicPr>
        <p:blipFill>
          <a:blip r:embed="rId3"/>
          <a:stretch>
            <a:fillRect/>
          </a:stretch>
        </p:blipFill>
        <p:spPr>
          <a:xfrm>
            <a:off x="5424926" y="2110439"/>
            <a:ext cx="3551434" cy="3010488"/>
          </a:xfrm>
          <a:prstGeom prst="rect">
            <a:avLst/>
          </a:prstGeom>
        </p:spPr>
      </p:pic>
      <p:pic>
        <p:nvPicPr>
          <p:cNvPr id="10" name="Picture 9"/>
          <p:cNvPicPr>
            <a:picLocks noChangeAspect="1"/>
          </p:cNvPicPr>
          <p:nvPr/>
        </p:nvPicPr>
        <p:blipFill>
          <a:blip r:embed="rId4"/>
          <a:stretch>
            <a:fillRect/>
          </a:stretch>
        </p:blipFill>
        <p:spPr>
          <a:xfrm>
            <a:off x="5961723" y="1993326"/>
            <a:ext cx="2597110" cy="3096824"/>
          </a:xfrm>
          <a:prstGeom prst="rect">
            <a:avLst/>
          </a:prstGeom>
        </p:spPr>
      </p:pic>
    </p:spTree>
    <p:extLst>
      <p:ext uri="{BB962C8B-B14F-4D97-AF65-F5344CB8AC3E}">
        <p14:creationId xmlns:p14="http://schemas.microsoft.com/office/powerpoint/2010/main" val="386421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Devices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 911 HELP NOW</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71803" y="2412980"/>
            <a:ext cx="5761954" cy="1938992"/>
          </a:xfrm>
          <a:prstGeom prst="rect">
            <a:avLst/>
          </a:prstGeom>
          <a:noFill/>
        </p:spPr>
        <p:txBody>
          <a:bodyPr wrap="square" rtlCol="0">
            <a:spAutoFit/>
          </a:bodyPr>
          <a:lstStyle/>
          <a:p>
            <a:pPr lvl="2">
              <a:buFont typeface="Wingdings" panose="05000000000000000000" pitchFamily="2" charset="2"/>
              <a:buChar char="q"/>
            </a:pPr>
            <a:r>
              <a:rPr lang="en-US" sz="2000" b="1" u="sng" dirty="0"/>
              <a:t>Calls 9-1-1 using uninitiated cell phone.</a:t>
            </a:r>
          </a:p>
          <a:p>
            <a:pPr lvl="2">
              <a:buFont typeface="Wingdings" panose="05000000000000000000" pitchFamily="2" charset="2"/>
              <a:buChar char="q"/>
            </a:pPr>
            <a:r>
              <a:rPr lang="en-US" sz="2000" b="1" u="sng" dirty="0"/>
              <a:t>Will work on all major carriers </a:t>
            </a:r>
          </a:p>
          <a:p>
            <a:pPr lvl="2">
              <a:buFont typeface="Wingdings" panose="05000000000000000000" pitchFamily="2" charset="2"/>
              <a:buChar char="q"/>
            </a:pPr>
            <a:r>
              <a:rPr lang="en-US" sz="2000" b="1" u="sng" dirty="0"/>
              <a:t>Able to speak with 9-1-1 </a:t>
            </a:r>
            <a:r>
              <a:rPr lang="en-US" sz="2000" b="1" u="sng" dirty="0" err="1"/>
              <a:t>calltaker</a:t>
            </a:r>
            <a:r>
              <a:rPr lang="en-US" sz="2000" b="1" u="sng" dirty="0"/>
              <a:t>.</a:t>
            </a:r>
          </a:p>
          <a:p>
            <a:pPr lvl="2">
              <a:buFont typeface="Wingdings" panose="05000000000000000000" pitchFamily="2" charset="2"/>
              <a:buChar char="q"/>
            </a:pPr>
            <a:r>
              <a:rPr lang="en-US" sz="2000" b="1" u="sng" dirty="0"/>
              <a:t>No GPS service.</a:t>
            </a:r>
          </a:p>
          <a:p>
            <a:pPr lvl="2">
              <a:buFont typeface="Wingdings" panose="05000000000000000000" pitchFamily="2" charset="2"/>
              <a:buChar char="q"/>
            </a:pPr>
            <a:r>
              <a:rPr lang="en-US" sz="2000" b="1" u="sng" dirty="0"/>
              <a:t>May be able to provide Phase II estimated location information depending on carrier.</a:t>
            </a:r>
          </a:p>
        </p:txBody>
      </p:sp>
      <p:pic>
        <p:nvPicPr>
          <p:cNvPr id="8" name="Picture 7"/>
          <p:cNvPicPr>
            <a:picLocks noChangeAspect="1"/>
          </p:cNvPicPr>
          <p:nvPr/>
        </p:nvPicPr>
        <p:blipFill>
          <a:blip r:embed="rId3"/>
          <a:stretch>
            <a:fillRect/>
          </a:stretch>
        </p:blipFill>
        <p:spPr>
          <a:xfrm>
            <a:off x="5787758" y="1600199"/>
            <a:ext cx="2997550" cy="4229101"/>
          </a:xfrm>
          <a:prstGeom prst="rect">
            <a:avLst/>
          </a:prstGeom>
        </p:spPr>
      </p:pic>
    </p:spTree>
    <p:extLst>
      <p:ext uri="{BB962C8B-B14F-4D97-AF65-F5344CB8AC3E}">
        <p14:creationId xmlns:p14="http://schemas.microsoft.com/office/powerpoint/2010/main" val="3142345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Devices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United States Post Office</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457200" y="3041947"/>
            <a:ext cx="5761954" cy="2123658"/>
          </a:xfrm>
          <a:prstGeom prst="rect">
            <a:avLst/>
          </a:prstGeom>
          <a:noFill/>
        </p:spPr>
        <p:txBody>
          <a:bodyPr wrap="square" rtlCol="0">
            <a:spAutoFit/>
          </a:bodyPr>
          <a:lstStyle/>
          <a:p>
            <a:pPr lvl="2">
              <a:buFont typeface="Wingdings" panose="05000000000000000000" pitchFamily="2" charset="2"/>
              <a:buChar char="q"/>
            </a:pPr>
            <a:r>
              <a:rPr lang="en-US" sz="2400" dirty="0"/>
              <a:t> </a:t>
            </a:r>
            <a:r>
              <a:rPr lang="en-US" dirty="0"/>
              <a:t>The package scanners in use by the USPS that records and tracks deliveries has a cellular radio that can also be used to call 9-1-1. </a:t>
            </a:r>
          </a:p>
          <a:p>
            <a:pPr lvl="2">
              <a:buFont typeface="Wingdings" panose="05000000000000000000" pitchFamily="2" charset="2"/>
              <a:buChar char="q"/>
            </a:pPr>
            <a:r>
              <a:rPr lang="en-US" dirty="0"/>
              <a:t>In an emergency the call will be routed based on the device location to the PSAP as a VoIP call (VOIP) not a wireless call (WHP1, WPH2). The LEC field will display “USPS”. </a:t>
            </a:r>
            <a:endParaRPr lang="en-US" sz="2400" b="1" dirty="0"/>
          </a:p>
        </p:txBody>
      </p:sp>
      <p:pic>
        <p:nvPicPr>
          <p:cNvPr id="8" name="Picture 7" descr="USPS to deploy 75,000 next-generation package scan devic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3010" y="2481834"/>
            <a:ext cx="1950720" cy="1363980"/>
          </a:xfrm>
          <a:prstGeom prst="rect">
            <a:avLst/>
          </a:prstGeom>
          <a:noFill/>
          <a:ln>
            <a:noFill/>
          </a:ln>
        </p:spPr>
      </p:pic>
    </p:spTree>
    <p:extLst>
      <p:ext uri="{BB962C8B-B14F-4D97-AF65-F5344CB8AC3E}">
        <p14:creationId xmlns:p14="http://schemas.microsoft.com/office/powerpoint/2010/main" val="1980371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Devices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err="1"/>
              <a:t>Invisawear</a:t>
            </a:r>
            <a:endParaRPr lang="en-US" b="1" u="sng" dirty="0"/>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423081" y="2168491"/>
            <a:ext cx="6302017" cy="4524315"/>
          </a:xfrm>
          <a:prstGeom prst="rect">
            <a:avLst/>
          </a:prstGeom>
          <a:noFill/>
        </p:spPr>
        <p:txBody>
          <a:bodyPr wrap="square" rtlCol="0">
            <a:spAutoFit/>
          </a:bodyPr>
          <a:lstStyle/>
          <a:p>
            <a:pPr lvl="2">
              <a:buFont typeface="Wingdings" panose="05000000000000000000" pitchFamily="2" charset="2"/>
              <a:buChar char="q"/>
            </a:pPr>
            <a:r>
              <a:rPr lang="en-US" sz="2400" dirty="0"/>
              <a:t> Just double click the back of the charm to send an immediate S.O.S </a:t>
            </a:r>
          </a:p>
          <a:p>
            <a:pPr lvl="2">
              <a:buFont typeface="Wingdings" panose="05000000000000000000" pitchFamily="2" charset="2"/>
              <a:buChar char="q"/>
            </a:pPr>
            <a:r>
              <a:rPr lang="en-US" sz="2400" dirty="0"/>
              <a:t>Your 5 personal contacts will be alerted via text message with your GPS location &amp; S.O.S alert. </a:t>
            </a:r>
          </a:p>
          <a:p>
            <a:pPr lvl="2">
              <a:buFont typeface="Wingdings" panose="05000000000000000000" pitchFamily="2" charset="2"/>
              <a:buChar char="q"/>
            </a:pPr>
            <a:r>
              <a:rPr lang="en-US" sz="2400" dirty="0"/>
              <a:t>If you have the free and optional contact 9-1-1 feature enabled, your emergency contacts will be connected via phone call with the nearest 9-1-1 dispatchers who will be able to view your location on their screen</a:t>
            </a:r>
          </a:p>
          <a:p>
            <a:pPr lvl="2">
              <a:buFont typeface="Wingdings" panose="05000000000000000000" pitchFamily="2" charset="2"/>
              <a:buChar char="q"/>
            </a:pPr>
            <a:endParaRPr lang="en-US" sz="2400" b="1" dirty="0"/>
          </a:p>
        </p:txBody>
      </p:sp>
      <p:pic>
        <p:nvPicPr>
          <p:cNvPr id="2" name="Picture 1"/>
          <p:cNvPicPr>
            <a:picLocks noChangeAspect="1"/>
          </p:cNvPicPr>
          <p:nvPr/>
        </p:nvPicPr>
        <p:blipFill>
          <a:blip r:embed="rId3"/>
          <a:stretch>
            <a:fillRect/>
          </a:stretch>
        </p:blipFill>
        <p:spPr>
          <a:xfrm>
            <a:off x="5904336" y="1536701"/>
            <a:ext cx="2782464" cy="3784598"/>
          </a:xfrm>
          <a:prstGeom prst="rect">
            <a:avLst/>
          </a:prstGeom>
        </p:spPr>
      </p:pic>
      <p:pic>
        <p:nvPicPr>
          <p:cNvPr id="3" name="Picture 2"/>
          <p:cNvPicPr>
            <a:picLocks noChangeAspect="1"/>
          </p:cNvPicPr>
          <p:nvPr/>
        </p:nvPicPr>
        <p:blipFill>
          <a:blip r:embed="rId4"/>
          <a:stretch>
            <a:fillRect/>
          </a:stretch>
        </p:blipFill>
        <p:spPr>
          <a:xfrm>
            <a:off x="6058974" y="1556337"/>
            <a:ext cx="2240398" cy="3764962"/>
          </a:xfrm>
          <a:prstGeom prst="rect">
            <a:avLst/>
          </a:prstGeom>
        </p:spPr>
      </p:pic>
      <p:pic>
        <p:nvPicPr>
          <p:cNvPr id="9" name="Picture 8"/>
          <p:cNvPicPr>
            <a:picLocks noChangeAspect="1"/>
          </p:cNvPicPr>
          <p:nvPr/>
        </p:nvPicPr>
        <p:blipFill>
          <a:blip r:embed="rId5"/>
          <a:stretch>
            <a:fillRect/>
          </a:stretch>
        </p:blipFill>
        <p:spPr>
          <a:xfrm>
            <a:off x="6223030" y="1556337"/>
            <a:ext cx="2032752" cy="3764962"/>
          </a:xfrm>
          <a:prstGeom prst="rect">
            <a:avLst/>
          </a:prstGeom>
        </p:spPr>
      </p:pic>
    </p:spTree>
    <p:extLst>
      <p:ext uri="{BB962C8B-B14F-4D97-AF65-F5344CB8AC3E}">
        <p14:creationId xmlns:p14="http://schemas.microsoft.com/office/powerpoint/2010/main" val="238149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Websites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r>
              <a:rPr lang="en-US" b="1" u="sng" dirty="0"/>
              <a:t>SMART 9-1-1</a:t>
            </a:r>
          </a:p>
          <a:p>
            <a:endParaRPr lang="en-US" dirty="0">
              <a:latin typeface="+mn-lt"/>
              <a:cs typeface="Myriad Pro Cond"/>
            </a:endParaRPr>
          </a:p>
        </p:txBody>
      </p:sp>
      <p:sp>
        <p:nvSpPr>
          <p:cNvPr id="4" name="Content Placeholder 2"/>
          <p:cNvSpPr txBox="1">
            <a:spLocks/>
          </p:cNvSpPr>
          <p:nvPr/>
        </p:nvSpPr>
        <p:spPr>
          <a:xfrm>
            <a:off x="914400" y="2722020"/>
            <a:ext cx="7772400"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199354" y="2670980"/>
            <a:ext cx="5761954" cy="3170099"/>
          </a:xfrm>
          <a:prstGeom prst="rect">
            <a:avLst/>
          </a:prstGeom>
          <a:noFill/>
        </p:spPr>
        <p:txBody>
          <a:bodyPr wrap="square" rtlCol="0">
            <a:spAutoFit/>
          </a:bodyPr>
          <a:lstStyle/>
          <a:p>
            <a:pPr lvl="2">
              <a:buFont typeface="Wingdings" panose="05000000000000000000" pitchFamily="2" charset="2"/>
              <a:buChar char="q"/>
            </a:pPr>
            <a:r>
              <a:rPr lang="en-US" sz="2000" dirty="0"/>
              <a:t>This is a website where anyone can setup an account with personal information that will be made available to the PSAP during a 9-1-1 call. </a:t>
            </a:r>
          </a:p>
          <a:p>
            <a:pPr lvl="2">
              <a:buFont typeface="Wingdings" panose="05000000000000000000" pitchFamily="2" charset="2"/>
              <a:buChar char="q"/>
            </a:pPr>
            <a:r>
              <a:rPr lang="en-US" sz="2000" dirty="0"/>
              <a:t>On the TCS GEM911 screen there is a button at the top of the screen. If pushed during the text session the PSAP will be able to see this information. </a:t>
            </a:r>
          </a:p>
          <a:p>
            <a:pPr lvl="2">
              <a:buFont typeface="Wingdings" panose="05000000000000000000" pitchFamily="2" charset="2"/>
              <a:buChar char="q"/>
            </a:pPr>
            <a:r>
              <a:rPr lang="en-US" sz="2000" dirty="0"/>
              <a:t>This is included with the current TCS GEM911 software. </a:t>
            </a:r>
            <a:endParaRPr lang="en-US" sz="2000" b="1" dirty="0"/>
          </a:p>
        </p:txBody>
      </p:sp>
      <p:pic>
        <p:nvPicPr>
          <p:cNvPr id="9" name="Picture 8"/>
          <p:cNvPicPr>
            <a:picLocks noChangeAspect="1"/>
          </p:cNvPicPr>
          <p:nvPr/>
        </p:nvPicPr>
        <p:blipFill>
          <a:blip r:embed="rId3"/>
          <a:stretch>
            <a:fillRect/>
          </a:stretch>
        </p:blipFill>
        <p:spPr>
          <a:xfrm>
            <a:off x="5394960" y="1615440"/>
            <a:ext cx="3639404" cy="3856307"/>
          </a:xfrm>
          <a:prstGeom prst="rect">
            <a:avLst/>
          </a:prstGeom>
        </p:spPr>
      </p:pic>
    </p:spTree>
    <p:extLst>
      <p:ext uri="{BB962C8B-B14F-4D97-AF65-F5344CB8AC3E}">
        <p14:creationId xmlns:p14="http://schemas.microsoft.com/office/powerpoint/2010/main" val="1123842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marL="0" indent="0">
              <a:buNone/>
            </a:pPr>
            <a:r>
              <a:rPr lang="en-US" b="1" u="sng" dirty="0"/>
              <a:t>“Why do I need an app?”</a:t>
            </a:r>
          </a:p>
          <a:p>
            <a:pPr marL="0" indent="0">
              <a:buNone/>
            </a:pPr>
            <a:endParaRPr lang="en-US" dirty="0">
              <a:latin typeface="+mn-lt"/>
              <a:cs typeface="Myriad Pro Cond"/>
            </a:endParaRPr>
          </a:p>
        </p:txBody>
      </p:sp>
      <p:sp>
        <p:nvSpPr>
          <p:cNvPr id="4" name="Content Placeholder 2"/>
          <p:cNvSpPr txBox="1">
            <a:spLocks/>
          </p:cNvSpPr>
          <p:nvPr/>
        </p:nvSpPr>
        <p:spPr>
          <a:xfrm>
            <a:off x="914400" y="2722020"/>
            <a:ext cx="7772400"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97564" y="2783731"/>
            <a:ext cx="5896384" cy="738664"/>
          </a:xfrm>
          <a:prstGeom prst="rect">
            <a:avLst/>
          </a:prstGeom>
          <a:noFill/>
        </p:spPr>
        <p:txBody>
          <a:bodyPr wrap="square" rtlCol="0">
            <a:spAutoFit/>
          </a:bodyPr>
          <a:lstStyle/>
          <a:p>
            <a:pPr lvl="1">
              <a:buFont typeface="Wingdings" panose="05000000000000000000" pitchFamily="2" charset="2"/>
              <a:buChar char="q"/>
            </a:pPr>
            <a:r>
              <a:rPr lang="en-US" sz="2400" dirty="0"/>
              <a:t> Some places do not have 9-1-1 service.</a:t>
            </a:r>
          </a:p>
          <a:p>
            <a:pPr lvl="1">
              <a:buFont typeface="Wingdings" panose="05000000000000000000" pitchFamily="2" charset="2"/>
              <a:buChar char="q"/>
            </a:pPr>
            <a:endParaRPr lang="en-US" dirty="0"/>
          </a:p>
        </p:txBody>
      </p:sp>
      <p:sp>
        <p:nvSpPr>
          <p:cNvPr id="2" name="Rounded Rectangle 1"/>
          <p:cNvSpPr/>
          <p:nvPr/>
        </p:nvSpPr>
        <p:spPr>
          <a:xfrm>
            <a:off x="6324600" y="925251"/>
            <a:ext cx="1203960" cy="8153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POLICE</a:t>
            </a:r>
          </a:p>
        </p:txBody>
      </p:sp>
      <p:sp>
        <p:nvSpPr>
          <p:cNvPr id="10" name="Rounded Rectangle 9"/>
          <p:cNvSpPr/>
          <p:nvPr/>
        </p:nvSpPr>
        <p:spPr>
          <a:xfrm>
            <a:off x="6356576" y="1949541"/>
            <a:ext cx="1203960" cy="8153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FIRE</a:t>
            </a:r>
          </a:p>
        </p:txBody>
      </p:sp>
      <p:sp>
        <p:nvSpPr>
          <p:cNvPr id="11" name="Rounded Rectangle 10"/>
          <p:cNvSpPr/>
          <p:nvPr/>
        </p:nvSpPr>
        <p:spPr>
          <a:xfrm>
            <a:off x="6356576" y="2911470"/>
            <a:ext cx="1203960" cy="8153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MEDICAL</a:t>
            </a:r>
          </a:p>
        </p:txBody>
      </p:sp>
      <p:sp>
        <p:nvSpPr>
          <p:cNvPr id="12" name="Rounded Rectangle 11"/>
          <p:cNvSpPr/>
          <p:nvPr/>
        </p:nvSpPr>
        <p:spPr>
          <a:xfrm>
            <a:off x="6355419" y="3872568"/>
            <a:ext cx="1203960" cy="8153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AUTO CRASH</a:t>
            </a:r>
          </a:p>
        </p:txBody>
      </p:sp>
      <p:sp>
        <p:nvSpPr>
          <p:cNvPr id="13" name="Rounded Rectangle 12"/>
          <p:cNvSpPr/>
          <p:nvPr/>
        </p:nvSpPr>
        <p:spPr>
          <a:xfrm>
            <a:off x="6356576" y="4886271"/>
            <a:ext cx="1203960" cy="8153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ACTIVE SHOOTER</a:t>
            </a:r>
          </a:p>
        </p:txBody>
      </p:sp>
      <p:pic>
        <p:nvPicPr>
          <p:cNvPr id="3" name="Picture 2"/>
          <p:cNvPicPr>
            <a:picLocks noChangeAspect="1"/>
          </p:cNvPicPr>
          <p:nvPr/>
        </p:nvPicPr>
        <p:blipFill>
          <a:blip r:embed="rId3"/>
          <a:stretch>
            <a:fillRect/>
          </a:stretch>
        </p:blipFill>
        <p:spPr>
          <a:xfrm>
            <a:off x="5798820" y="1758564"/>
            <a:ext cx="2970463" cy="2754966"/>
          </a:xfrm>
          <a:prstGeom prst="rect">
            <a:avLst/>
          </a:prstGeom>
        </p:spPr>
      </p:pic>
      <p:sp>
        <p:nvSpPr>
          <p:cNvPr id="14" name="TextBox 13"/>
          <p:cNvSpPr txBox="1"/>
          <p:nvPr/>
        </p:nvSpPr>
        <p:spPr>
          <a:xfrm>
            <a:off x="-97564" y="3492545"/>
            <a:ext cx="5896384" cy="1846659"/>
          </a:xfrm>
          <a:prstGeom prst="rect">
            <a:avLst/>
          </a:prstGeom>
          <a:noFill/>
        </p:spPr>
        <p:txBody>
          <a:bodyPr wrap="square" rtlCol="0">
            <a:spAutoFit/>
          </a:bodyPr>
          <a:lstStyle/>
          <a:p>
            <a:pPr lvl="1">
              <a:buFont typeface="Wingdings" panose="05000000000000000000" pitchFamily="2" charset="2"/>
              <a:buChar char="q"/>
            </a:pPr>
            <a:r>
              <a:rPr lang="en-US" sz="2400" dirty="0"/>
              <a:t> Displays an estimate of the callers location.</a:t>
            </a:r>
          </a:p>
          <a:p>
            <a:pPr lvl="2">
              <a:buFont typeface="Wingdings" panose="05000000000000000000" pitchFamily="2" charset="2"/>
              <a:buChar char="q"/>
            </a:pPr>
            <a:r>
              <a:rPr lang="en-US" sz="2400" dirty="0"/>
              <a:t> Offers Latitude and Longitude.</a:t>
            </a:r>
          </a:p>
          <a:p>
            <a:pPr lvl="2">
              <a:buFont typeface="Wingdings" panose="05000000000000000000" pitchFamily="2" charset="2"/>
              <a:buChar char="q"/>
            </a:pPr>
            <a:r>
              <a:rPr lang="en-US" sz="2400" dirty="0"/>
              <a:t> Offers address</a:t>
            </a:r>
          </a:p>
          <a:p>
            <a:pPr lvl="1">
              <a:buFont typeface="Wingdings" panose="05000000000000000000" pitchFamily="2" charset="2"/>
              <a:buChar char="q"/>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0" grpId="0" animBg="1"/>
      <p:bldP spid="11" grpId="0" animBg="1"/>
      <p:bldP spid="12" grpId="0" animBg="1"/>
      <p:bldP spid="13"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Websites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Rapid SOS (Lite)</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71803" y="2412980"/>
            <a:ext cx="5761954" cy="1785104"/>
          </a:xfrm>
          <a:prstGeom prst="rect">
            <a:avLst/>
          </a:prstGeom>
          <a:noFill/>
        </p:spPr>
        <p:txBody>
          <a:bodyPr wrap="square" rtlCol="0">
            <a:spAutoFit/>
          </a:bodyPr>
          <a:lstStyle/>
          <a:p>
            <a:pPr lvl="2">
              <a:buFont typeface="Wingdings" panose="05000000000000000000" pitchFamily="2" charset="2"/>
              <a:buChar char="q"/>
            </a:pPr>
            <a:r>
              <a:rPr lang="en-US" dirty="0"/>
              <a:t>This is a web based service. </a:t>
            </a:r>
          </a:p>
          <a:p>
            <a:pPr lvl="2">
              <a:buFont typeface="Wingdings" panose="05000000000000000000" pitchFamily="2" charset="2"/>
              <a:buChar char="q"/>
            </a:pPr>
            <a:r>
              <a:rPr lang="en-US" dirty="0"/>
              <a:t>The PSAP enters the caller’s cell phone number on the website. </a:t>
            </a:r>
          </a:p>
          <a:p>
            <a:pPr lvl="2">
              <a:buFont typeface="Wingdings" panose="05000000000000000000" pitchFamily="2" charset="2"/>
              <a:buChar char="q"/>
            </a:pPr>
            <a:r>
              <a:rPr lang="en-US" dirty="0"/>
              <a:t>This will open a window showing the most recent location and display that on a map.</a:t>
            </a:r>
          </a:p>
          <a:p>
            <a:pPr lvl="2">
              <a:buFont typeface="Wingdings" panose="05000000000000000000" pitchFamily="2" charset="2"/>
              <a:buChar char="q"/>
            </a:pPr>
            <a:endParaRPr lang="en-US" sz="2000" b="1"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6219154" y="2058810"/>
            <a:ext cx="2317586" cy="2586341"/>
          </a:xfrm>
          <a:prstGeom prst="rect">
            <a:avLst/>
          </a:prstGeom>
        </p:spPr>
      </p:pic>
    </p:spTree>
    <p:extLst>
      <p:ext uri="{BB962C8B-B14F-4D97-AF65-F5344CB8AC3E}">
        <p14:creationId xmlns:p14="http://schemas.microsoft.com/office/powerpoint/2010/main" val="267208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Websites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err="1"/>
              <a:t>Carbyne</a:t>
            </a:r>
            <a:endParaRPr lang="en-US" b="1" u="sng" dirty="0"/>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457200" y="3041947"/>
            <a:ext cx="5761954" cy="2123658"/>
          </a:xfrm>
          <a:prstGeom prst="rect">
            <a:avLst/>
          </a:prstGeom>
          <a:noFill/>
        </p:spPr>
        <p:txBody>
          <a:bodyPr wrap="square" rtlCol="0">
            <a:spAutoFit/>
          </a:bodyPr>
          <a:lstStyle/>
          <a:p>
            <a:pPr lvl="2">
              <a:buFont typeface="Wingdings" panose="05000000000000000000" pitchFamily="2" charset="2"/>
              <a:buChar char="q"/>
            </a:pPr>
            <a:r>
              <a:rPr lang="en-US" sz="2400" dirty="0"/>
              <a:t> </a:t>
            </a:r>
            <a:r>
              <a:rPr lang="en-US" dirty="0"/>
              <a:t>A web based service available to the PSAP that can provide location, pictures and streaming video from the caller</a:t>
            </a:r>
          </a:p>
          <a:p>
            <a:pPr lvl="2">
              <a:buFont typeface="Wingdings" panose="05000000000000000000" pitchFamily="2" charset="2"/>
              <a:buChar char="q"/>
            </a:pPr>
            <a:r>
              <a:rPr lang="en-US" dirty="0"/>
              <a:t>The PSAP enters the callers cell phone number on the provider’s website. </a:t>
            </a:r>
          </a:p>
          <a:p>
            <a:pPr lvl="2">
              <a:buFont typeface="Wingdings" panose="05000000000000000000" pitchFamily="2" charset="2"/>
              <a:buChar char="q"/>
            </a:pPr>
            <a:r>
              <a:rPr lang="en-US" dirty="0"/>
              <a:t>The caller will receive a text message asking them to click on the link sent from the provider. </a:t>
            </a:r>
            <a:endParaRPr lang="en-US" sz="2400" b="1"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942221" y="1288456"/>
            <a:ext cx="1188720" cy="2105550"/>
          </a:xfrm>
          <a:prstGeom prst="rect">
            <a:avLst/>
          </a:prstGeom>
        </p:spPr>
      </p:pic>
      <p:pic>
        <p:nvPicPr>
          <p:cNvPr id="2" name="Picture 1"/>
          <p:cNvPicPr>
            <a:picLocks noChangeAspect="1"/>
          </p:cNvPicPr>
          <p:nvPr/>
        </p:nvPicPr>
        <p:blipFill>
          <a:blip r:embed="rId4"/>
          <a:stretch>
            <a:fillRect/>
          </a:stretch>
        </p:blipFill>
        <p:spPr>
          <a:xfrm>
            <a:off x="6387044" y="3524214"/>
            <a:ext cx="2459776" cy="1382114"/>
          </a:xfrm>
          <a:prstGeom prst="rect">
            <a:avLst/>
          </a:prstGeom>
        </p:spPr>
      </p:pic>
    </p:spTree>
    <p:extLst>
      <p:ext uri="{BB962C8B-B14F-4D97-AF65-F5344CB8AC3E}">
        <p14:creationId xmlns:p14="http://schemas.microsoft.com/office/powerpoint/2010/main" val="1946743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Websites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 911 eye</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71803" y="2412980"/>
            <a:ext cx="5761954" cy="1323439"/>
          </a:xfrm>
          <a:prstGeom prst="rect">
            <a:avLst/>
          </a:prstGeom>
          <a:noFill/>
        </p:spPr>
        <p:txBody>
          <a:bodyPr wrap="square" rtlCol="0">
            <a:spAutoFit/>
          </a:bodyPr>
          <a:lstStyle/>
          <a:p>
            <a:pPr lvl="2">
              <a:buFont typeface="Wingdings" panose="05000000000000000000" pitchFamily="2" charset="2"/>
              <a:buChar char="q"/>
            </a:pPr>
            <a:r>
              <a:rPr lang="en-US" sz="2000" b="1" u="sng" dirty="0"/>
              <a:t>Web based service.</a:t>
            </a:r>
          </a:p>
          <a:p>
            <a:pPr lvl="2">
              <a:buFont typeface="Wingdings" panose="05000000000000000000" pitchFamily="2" charset="2"/>
              <a:buChar char="q"/>
            </a:pPr>
            <a:r>
              <a:rPr lang="en-US" sz="2000" b="1" u="sng" dirty="0"/>
              <a:t>Will work on all major carriers </a:t>
            </a:r>
          </a:p>
          <a:p>
            <a:pPr lvl="2">
              <a:buFont typeface="Wingdings" panose="05000000000000000000" pitchFamily="2" charset="2"/>
              <a:buChar char="q"/>
            </a:pPr>
            <a:r>
              <a:rPr lang="en-US" sz="2000" b="1" u="sng" dirty="0"/>
              <a:t>Can provide device location.</a:t>
            </a:r>
          </a:p>
          <a:p>
            <a:pPr lvl="2">
              <a:buFont typeface="Wingdings" panose="05000000000000000000" pitchFamily="2" charset="2"/>
              <a:buChar char="q"/>
            </a:pPr>
            <a:r>
              <a:rPr lang="en-US" sz="2000" b="1" u="sng" dirty="0"/>
              <a:t>Can provide pictures or streaming video.</a:t>
            </a:r>
          </a:p>
        </p:txBody>
      </p:sp>
      <p:pic>
        <p:nvPicPr>
          <p:cNvPr id="8" name="Picture 7"/>
          <p:cNvPicPr>
            <a:picLocks noChangeAspect="1"/>
          </p:cNvPicPr>
          <p:nvPr/>
        </p:nvPicPr>
        <p:blipFill>
          <a:blip r:embed="rId3"/>
          <a:stretch>
            <a:fillRect/>
          </a:stretch>
        </p:blipFill>
        <p:spPr>
          <a:xfrm>
            <a:off x="6453882" y="1760658"/>
            <a:ext cx="1747471" cy="1747471"/>
          </a:xfrm>
          <a:prstGeom prst="rect">
            <a:avLst/>
          </a:prstGeom>
        </p:spPr>
      </p:pic>
    </p:spTree>
    <p:extLst>
      <p:ext uri="{BB962C8B-B14F-4D97-AF65-F5344CB8AC3E}">
        <p14:creationId xmlns:p14="http://schemas.microsoft.com/office/powerpoint/2010/main" val="120380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Websites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 911 eye</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71803" y="2412980"/>
            <a:ext cx="5761954" cy="3477875"/>
          </a:xfrm>
          <a:prstGeom prst="rect">
            <a:avLst/>
          </a:prstGeom>
          <a:noFill/>
        </p:spPr>
        <p:txBody>
          <a:bodyPr wrap="square" rtlCol="0">
            <a:spAutoFit/>
          </a:bodyPr>
          <a:lstStyle/>
          <a:p>
            <a:pPr lvl="2">
              <a:buFont typeface="Wingdings" panose="05000000000000000000" pitchFamily="2" charset="2"/>
              <a:buChar char="q"/>
            </a:pPr>
            <a:r>
              <a:rPr lang="en-US" sz="2000" b="1" u="sng" dirty="0"/>
              <a:t>PSAP sends a text message to the caller</a:t>
            </a:r>
          </a:p>
          <a:p>
            <a:pPr lvl="2">
              <a:buFont typeface="Wingdings" panose="05000000000000000000" pitchFamily="2" charset="2"/>
              <a:buChar char="q"/>
            </a:pPr>
            <a:r>
              <a:rPr lang="en-US" sz="2000" b="1" u="sng" dirty="0"/>
              <a:t>Caller clicks on the link.</a:t>
            </a:r>
          </a:p>
          <a:p>
            <a:pPr lvl="2">
              <a:buFont typeface="Wingdings" panose="05000000000000000000" pitchFamily="2" charset="2"/>
              <a:buChar char="q"/>
            </a:pPr>
            <a:r>
              <a:rPr lang="en-US" sz="2000" b="1" u="sng" dirty="0"/>
              <a:t>Will ask if willing to provide device location.</a:t>
            </a:r>
          </a:p>
          <a:p>
            <a:pPr lvl="2">
              <a:buFont typeface="Wingdings" panose="05000000000000000000" pitchFamily="2" charset="2"/>
              <a:buChar char="q"/>
            </a:pPr>
            <a:r>
              <a:rPr lang="en-US" sz="2000" b="1" u="sng" dirty="0"/>
              <a:t>Will ask if willing to provide pictures or streaming video.</a:t>
            </a:r>
          </a:p>
          <a:p>
            <a:pPr lvl="2">
              <a:buFont typeface="Wingdings" panose="05000000000000000000" pitchFamily="2" charset="2"/>
              <a:buChar char="q"/>
            </a:pPr>
            <a:r>
              <a:rPr lang="en-US" sz="2000" b="1" u="sng" dirty="0"/>
              <a:t>If agreed to, the PSAP will get a map showing location and the picture or video.</a:t>
            </a:r>
          </a:p>
          <a:p>
            <a:pPr lvl="2">
              <a:buFont typeface="Wingdings" panose="05000000000000000000" pitchFamily="2" charset="2"/>
              <a:buChar char="q"/>
            </a:pPr>
            <a:r>
              <a:rPr lang="en-US" sz="2000" b="1" u="sng" dirty="0"/>
              <a:t>Either can end the session.</a:t>
            </a:r>
          </a:p>
          <a:p>
            <a:pPr lvl="2">
              <a:buFont typeface="Wingdings" panose="05000000000000000000" pitchFamily="2" charset="2"/>
              <a:buChar char="q"/>
            </a:pPr>
            <a:r>
              <a:rPr lang="en-US" sz="2000" b="1" u="sng" dirty="0"/>
              <a:t>A receipt will be sent to the caller and the PSAP</a:t>
            </a:r>
          </a:p>
        </p:txBody>
      </p:sp>
      <p:pic>
        <p:nvPicPr>
          <p:cNvPr id="2" name="Picture 1"/>
          <p:cNvPicPr>
            <a:picLocks noChangeAspect="1"/>
          </p:cNvPicPr>
          <p:nvPr/>
        </p:nvPicPr>
        <p:blipFill>
          <a:blip r:embed="rId3"/>
          <a:stretch>
            <a:fillRect/>
          </a:stretch>
        </p:blipFill>
        <p:spPr>
          <a:xfrm>
            <a:off x="6227064" y="1024128"/>
            <a:ext cx="2514440" cy="4470114"/>
          </a:xfrm>
          <a:prstGeom prst="rect">
            <a:avLst/>
          </a:prstGeom>
        </p:spPr>
      </p:pic>
      <p:pic>
        <p:nvPicPr>
          <p:cNvPr id="3" name="Picture 2"/>
          <p:cNvPicPr>
            <a:picLocks noChangeAspect="1"/>
          </p:cNvPicPr>
          <p:nvPr/>
        </p:nvPicPr>
        <p:blipFill>
          <a:blip r:embed="rId4"/>
          <a:stretch>
            <a:fillRect/>
          </a:stretch>
        </p:blipFill>
        <p:spPr>
          <a:xfrm>
            <a:off x="6227064" y="1024128"/>
            <a:ext cx="2540683" cy="4516769"/>
          </a:xfrm>
          <a:prstGeom prst="rect">
            <a:avLst/>
          </a:prstGeom>
        </p:spPr>
      </p:pic>
      <p:pic>
        <p:nvPicPr>
          <p:cNvPr id="11" name="Picture 10"/>
          <p:cNvPicPr>
            <a:picLocks noChangeAspect="1"/>
          </p:cNvPicPr>
          <p:nvPr/>
        </p:nvPicPr>
        <p:blipFill>
          <a:blip r:embed="rId5"/>
          <a:stretch>
            <a:fillRect/>
          </a:stretch>
        </p:blipFill>
        <p:spPr>
          <a:xfrm>
            <a:off x="6227064" y="1024128"/>
            <a:ext cx="2564644" cy="4559368"/>
          </a:xfrm>
          <a:prstGeom prst="rect">
            <a:avLst/>
          </a:prstGeom>
        </p:spPr>
      </p:pic>
      <p:pic>
        <p:nvPicPr>
          <p:cNvPr id="12" name="Picture 11"/>
          <p:cNvPicPr>
            <a:picLocks noChangeAspect="1"/>
          </p:cNvPicPr>
          <p:nvPr/>
        </p:nvPicPr>
        <p:blipFill>
          <a:blip r:embed="rId6"/>
          <a:stretch>
            <a:fillRect/>
          </a:stretch>
        </p:blipFill>
        <p:spPr>
          <a:xfrm>
            <a:off x="6227064" y="1024128"/>
            <a:ext cx="2543000" cy="4520888"/>
          </a:xfrm>
          <a:prstGeom prst="rect">
            <a:avLst/>
          </a:prstGeom>
        </p:spPr>
      </p:pic>
      <p:pic>
        <p:nvPicPr>
          <p:cNvPr id="13" name="Picture 12"/>
          <p:cNvPicPr>
            <a:picLocks noChangeAspect="1"/>
          </p:cNvPicPr>
          <p:nvPr/>
        </p:nvPicPr>
        <p:blipFill>
          <a:blip r:embed="rId7"/>
          <a:stretch>
            <a:fillRect/>
          </a:stretch>
        </p:blipFill>
        <p:spPr>
          <a:xfrm>
            <a:off x="6227064" y="1024128"/>
            <a:ext cx="2864826" cy="5093024"/>
          </a:xfrm>
          <a:prstGeom prst="rect">
            <a:avLst/>
          </a:prstGeom>
        </p:spPr>
      </p:pic>
      <p:pic>
        <p:nvPicPr>
          <p:cNvPr id="14" name="Picture 13"/>
          <p:cNvPicPr>
            <a:picLocks noChangeAspect="1"/>
          </p:cNvPicPr>
          <p:nvPr/>
        </p:nvPicPr>
        <p:blipFill>
          <a:blip r:embed="rId8"/>
          <a:stretch>
            <a:fillRect/>
          </a:stretch>
        </p:blipFill>
        <p:spPr>
          <a:xfrm>
            <a:off x="6227064" y="1024128"/>
            <a:ext cx="2756592" cy="4900608"/>
          </a:xfrm>
          <a:prstGeom prst="rect">
            <a:avLst/>
          </a:prstGeom>
        </p:spPr>
      </p:pic>
      <p:pic>
        <p:nvPicPr>
          <p:cNvPr id="15" name="Picture 14"/>
          <p:cNvPicPr>
            <a:picLocks noChangeAspect="1"/>
          </p:cNvPicPr>
          <p:nvPr/>
        </p:nvPicPr>
        <p:blipFill>
          <a:blip r:embed="rId9"/>
          <a:stretch>
            <a:fillRect/>
          </a:stretch>
        </p:blipFill>
        <p:spPr>
          <a:xfrm>
            <a:off x="6227064" y="1024128"/>
            <a:ext cx="2858222" cy="5081282"/>
          </a:xfrm>
          <a:prstGeom prst="rect">
            <a:avLst/>
          </a:prstGeom>
        </p:spPr>
      </p:pic>
    </p:spTree>
    <p:extLst>
      <p:ext uri="{BB962C8B-B14F-4D97-AF65-F5344CB8AC3E}">
        <p14:creationId xmlns:p14="http://schemas.microsoft.com/office/powerpoint/2010/main" val="33388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Websites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Central Square (</a:t>
            </a:r>
            <a:r>
              <a:rPr lang="en-US" b="1" u="sng" dirty="0" err="1"/>
              <a:t>TriTech</a:t>
            </a:r>
            <a:r>
              <a:rPr lang="en-US" b="1" u="sng" dirty="0"/>
              <a:t>) CLQ</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457200" y="3041947"/>
            <a:ext cx="5761954" cy="2123658"/>
          </a:xfrm>
          <a:prstGeom prst="rect">
            <a:avLst/>
          </a:prstGeom>
          <a:noFill/>
        </p:spPr>
        <p:txBody>
          <a:bodyPr wrap="square" rtlCol="0">
            <a:spAutoFit/>
          </a:bodyPr>
          <a:lstStyle/>
          <a:p>
            <a:pPr lvl="2">
              <a:buFont typeface="Wingdings" panose="05000000000000000000" pitchFamily="2" charset="2"/>
              <a:buChar char="q"/>
            </a:pPr>
            <a:r>
              <a:rPr lang="en-US" sz="2400" dirty="0"/>
              <a:t> </a:t>
            </a:r>
            <a:r>
              <a:rPr lang="en-US" dirty="0" err="1"/>
              <a:t>TriTech</a:t>
            </a:r>
            <a:r>
              <a:rPr lang="en-US" dirty="0"/>
              <a:t> Caller Location Query feature is web based and can be used with their CAD products or as a standalone. </a:t>
            </a:r>
          </a:p>
          <a:p>
            <a:pPr lvl="2">
              <a:buFont typeface="Wingdings" panose="05000000000000000000" pitchFamily="2" charset="2"/>
              <a:buChar char="q"/>
            </a:pPr>
            <a:r>
              <a:rPr lang="en-US" dirty="0"/>
              <a:t>The caller’s cell phone number is sent to the website which will return a location in the form of latitude and longitude displayed on a map.</a:t>
            </a:r>
          </a:p>
          <a:p>
            <a:pPr lvl="2"/>
            <a:r>
              <a:rPr lang="en-US" dirty="0"/>
              <a:t> </a:t>
            </a:r>
            <a:endParaRPr lang="en-US" sz="2400" b="1" dirty="0"/>
          </a:p>
        </p:txBody>
      </p:sp>
    </p:spTree>
    <p:extLst>
      <p:ext uri="{BB962C8B-B14F-4D97-AF65-F5344CB8AC3E}">
        <p14:creationId xmlns:p14="http://schemas.microsoft.com/office/powerpoint/2010/main" val="4034048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503947"/>
            <a:ext cx="6400800" cy="4134853"/>
          </a:xfrm>
        </p:spPr>
        <p:txBody>
          <a:bodyPr>
            <a:normAutofit fontScale="92500" lnSpcReduction="20000"/>
          </a:bodyPr>
          <a:lstStyle/>
          <a:p>
            <a:r>
              <a:rPr lang="en-US" b="1" dirty="0"/>
              <a:t>Charles W. Mars</a:t>
            </a:r>
          </a:p>
          <a:p>
            <a:r>
              <a:rPr lang="en-US" b="1" dirty="0"/>
              <a:t>Office of Information Technology</a:t>
            </a:r>
          </a:p>
          <a:p>
            <a:r>
              <a:rPr lang="en-US" b="1" dirty="0"/>
              <a:t>Office of Emergency Telecommunications Services</a:t>
            </a:r>
          </a:p>
          <a:p>
            <a:r>
              <a:rPr lang="en-US" b="1" dirty="0"/>
              <a:t>300 Riverview Plaza</a:t>
            </a:r>
          </a:p>
          <a:p>
            <a:r>
              <a:rPr lang="en-US" b="1" dirty="0"/>
              <a:t>Trenton, NJ 08625-0212</a:t>
            </a:r>
          </a:p>
          <a:p>
            <a:r>
              <a:rPr lang="en-US" b="1" dirty="0"/>
              <a:t>(609) 633-0444</a:t>
            </a:r>
          </a:p>
          <a:p>
            <a:r>
              <a:rPr lang="en-US" b="1" dirty="0"/>
              <a:t>E-mail; charles.mars@tech.nj.gov</a:t>
            </a:r>
          </a:p>
          <a:p>
            <a:r>
              <a:rPr lang="en-US" dirty="0"/>
              <a:t> </a:t>
            </a:r>
          </a:p>
          <a:p>
            <a:endParaRPr lang="en-US" dirty="0"/>
          </a:p>
        </p:txBody>
      </p:sp>
    </p:spTree>
    <p:extLst>
      <p:ext uri="{BB962C8B-B14F-4D97-AF65-F5344CB8AC3E}">
        <p14:creationId xmlns:p14="http://schemas.microsoft.com/office/powerpoint/2010/main" val="2984798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marL="0" indent="0">
              <a:buNone/>
            </a:pPr>
            <a:r>
              <a:rPr lang="en-US" b="1" u="sng" dirty="0"/>
              <a:t>9-1-1 HELP Lite</a:t>
            </a:r>
          </a:p>
          <a:p>
            <a:pPr marL="0" indent="0">
              <a:buNone/>
            </a:pPr>
            <a:endParaRPr lang="en-US" dirty="0">
              <a:latin typeface="+mn-lt"/>
              <a:cs typeface="Myriad Pro Cond"/>
            </a:endParaRPr>
          </a:p>
        </p:txBody>
      </p:sp>
      <p:sp>
        <p:nvSpPr>
          <p:cNvPr id="4" name="Content Placeholder 2"/>
          <p:cNvSpPr txBox="1">
            <a:spLocks/>
          </p:cNvSpPr>
          <p:nvPr/>
        </p:nvSpPr>
        <p:spPr>
          <a:xfrm>
            <a:off x="914400" y="2722020"/>
            <a:ext cx="7772400"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97564" y="2783731"/>
            <a:ext cx="6934200" cy="1846659"/>
          </a:xfrm>
          <a:prstGeom prst="rect">
            <a:avLst/>
          </a:prstGeom>
          <a:noFill/>
        </p:spPr>
        <p:txBody>
          <a:bodyPr wrap="square" rtlCol="0">
            <a:spAutoFit/>
          </a:bodyPr>
          <a:lstStyle/>
          <a:p>
            <a:pPr lvl="1">
              <a:buFont typeface="Wingdings" panose="05000000000000000000" pitchFamily="2" charset="2"/>
              <a:buChar char="q"/>
            </a:pPr>
            <a:r>
              <a:rPr lang="en-US" sz="2400" dirty="0"/>
              <a:t>Offers option of voice call or text to 9-1-1. </a:t>
            </a:r>
          </a:p>
          <a:p>
            <a:pPr lvl="1">
              <a:buFont typeface="Wingdings" panose="05000000000000000000" pitchFamily="2" charset="2"/>
              <a:buChar char="q"/>
            </a:pPr>
            <a:r>
              <a:rPr lang="en-US" sz="2400" dirty="0"/>
              <a:t>When opened the app offers an address which sender can confirm, along with latitude and longitude.</a:t>
            </a:r>
          </a:p>
          <a:p>
            <a:pPr lvl="1">
              <a:buFont typeface="Wingdings" panose="05000000000000000000" pitchFamily="2" charset="2"/>
              <a:buChar char="q"/>
            </a:pP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310" y="1232697"/>
            <a:ext cx="2426816" cy="4314336"/>
          </a:xfrm>
          <a:prstGeom prst="rect">
            <a:avLst/>
          </a:prstGeom>
        </p:spPr>
      </p:pic>
    </p:spTree>
    <p:extLst>
      <p:ext uri="{BB962C8B-B14F-4D97-AF65-F5344CB8AC3E}">
        <p14:creationId xmlns:p14="http://schemas.microsoft.com/office/powerpoint/2010/main" val="2847189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r>
              <a:rPr lang="en-US" b="1" u="sng" dirty="0"/>
              <a:t>Message My Location</a:t>
            </a:r>
          </a:p>
          <a:p>
            <a:endParaRPr lang="en-US" dirty="0">
              <a:latin typeface="+mn-lt"/>
              <a:cs typeface="Myriad Pro Cond"/>
            </a:endParaRPr>
          </a:p>
        </p:txBody>
      </p:sp>
      <p:sp>
        <p:nvSpPr>
          <p:cNvPr id="4" name="Content Placeholder 2"/>
          <p:cNvSpPr txBox="1">
            <a:spLocks/>
          </p:cNvSpPr>
          <p:nvPr/>
        </p:nvSpPr>
        <p:spPr>
          <a:xfrm>
            <a:off x="914400" y="2722020"/>
            <a:ext cx="7772400"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199354" y="2993454"/>
            <a:ext cx="5761954" cy="1938992"/>
          </a:xfrm>
          <a:prstGeom prst="rect">
            <a:avLst/>
          </a:prstGeom>
          <a:noFill/>
        </p:spPr>
        <p:txBody>
          <a:bodyPr wrap="square" rtlCol="0">
            <a:spAutoFit/>
          </a:bodyPr>
          <a:lstStyle/>
          <a:p>
            <a:pPr lvl="2">
              <a:buFont typeface="Wingdings" panose="05000000000000000000" pitchFamily="2" charset="2"/>
              <a:buChar char="q"/>
            </a:pPr>
            <a:r>
              <a:rPr lang="en-US" sz="2400" dirty="0"/>
              <a:t>Offers option of voice call or text to 9-1-1. </a:t>
            </a:r>
          </a:p>
          <a:p>
            <a:pPr lvl="2">
              <a:buFont typeface="Wingdings" panose="05000000000000000000" pitchFamily="2" charset="2"/>
              <a:buChar char="q"/>
            </a:pPr>
            <a:r>
              <a:rPr lang="en-US" sz="2400" dirty="0"/>
              <a:t>Text offers an address which sender can confirm, along with latitude and longitude</a:t>
            </a:r>
            <a:endParaRPr lang="en-US" sz="2400"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8611" y="1701541"/>
            <a:ext cx="2401400" cy="4269156"/>
          </a:xfrm>
          <a:prstGeom prst="rect">
            <a:avLst/>
          </a:prstGeom>
        </p:spPr>
      </p:pic>
    </p:spTree>
    <p:extLst>
      <p:ext uri="{BB962C8B-B14F-4D97-AF65-F5344CB8AC3E}">
        <p14:creationId xmlns:p14="http://schemas.microsoft.com/office/powerpoint/2010/main" val="39189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err="1"/>
              <a:t>eMERGE</a:t>
            </a:r>
            <a:r>
              <a:rPr lang="en-US" b="1" u="sng" dirty="0"/>
              <a:t> 911</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71803" y="2412980"/>
            <a:ext cx="5761954" cy="1938992"/>
          </a:xfrm>
          <a:prstGeom prst="rect">
            <a:avLst/>
          </a:prstGeom>
          <a:noFill/>
        </p:spPr>
        <p:txBody>
          <a:bodyPr wrap="square" rtlCol="0">
            <a:spAutoFit/>
          </a:bodyPr>
          <a:lstStyle/>
          <a:p>
            <a:pPr lvl="2">
              <a:buFont typeface="Wingdings" panose="05000000000000000000" pitchFamily="2" charset="2"/>
              <a:buChar char="q"/>
            </a:pPr>
            <a:r>
              <a:rPr lang="en-US" sz="2000" b="1" u="sng" dirty="0"/>
              <a:t>Calls 9-1-1</a:t>
            </a:r>
          </a:p>
          <a:p>
            <a:pPr lvl="2">
              <a:buFont typeface="Wingdings" panose="05000000000000000000" pitchFamily="2" charset="2"/>
              <a:buChar char="q"/>
            </a:pPr>
            <a:r>
              <a:rPr lang="en-US" sz="2000" b="1" u="sng" dirty="0"/>
              <a:t>When activated a text is sent to 9-1-1 and emergency contacts</a:t>
            </a:r>
          </a:p>
          <a:p>
            <a:pPr lvl="2">
              <a:buFont typeface="Wingdings" panose="05000000000000000000" pitchFamily="2" charset="2"/>
              <a:buChar char="q"/>
            </a:pPr>
            <a:r>
              <a:rPr lang="en-US" sz="2000" b="1" u="sng" dirty="0"/>
              <a:t>Text includes name, current location, link to Emergency Tracking webpage and type of help</a:t>
            </a:r>
          </a:p>
        </p:txBody>
      </p:sp>
      <p:pic>
        <p:nvPicPr>
          <p:cNvPr id="3" name="Picture 2"/>
          <p:cNvPicPr>
            <a:picLocks noChangeAspect="1"/>
          </p:cNvPicPr>
          <p:nvPr/>
        </p:nvPicPr>
        <p:blipFill>
          <a:blip r:embed="rId3"/>
          <a:stretch>
            <a:fillRect/>
          </a:stretch>
        </p:blipFill>
        <p:spPr>
          <a:xfrm>
            <a:off x="6290110" y="596901"/>
            <a:ext cx="2514600" cy="5076825"/>
          </a:xfrm>
          <a:prstGeom prst="rect">
            <a:avLst/>
          </a:prstGeom>
        </p:spPr>
      </p:pic>
      <p:pic>
        <p:nvPicPr>
          <p:cNvPr id="11" name="Picture 10"/>
          <p:cNvPicPr>
            <a:picLocks noChangeAspect="1"/>
          </p:cNvPicPr>
          <p:nvPr/>
        </p:nvPicPr>
        <p:blipFill>
          <a:blip r:embed="rId4"/>
          <a:stretch>
            <a:fillRect/>
          </a:stretch>
        </p:blipFill>
        <p:spPr>
          <a:xfrm>
            <a:off x="6305786" y="596901"/>
            <a:ext cx="2505075" cy="5114925"/>
          </a:xfrm>
          <a:prstGeom prst="rect">
            <a:avLst/>
          </a:prstGeom>
        </p:spPr>
      </p:pic>
      <p:pic>
        <p:nvPicPr>
          <p:cNvPr id="12" name="Picture 11"/>
          <p:cNvPicPr>
            <a:picLocks noChangeAspect="1"/>
          </p:cNvPicPr>
          <p:nvPr/>
        </p:nvPicPr>
        <p:blipFill>
          <a:blip r:embed="rId5"/>
          <a:stretch>
            <a:fillRect/>
          </a:stretch>
        </p:blipFill>
        <p:spPr>
          <a:xfrm>
            <a:off x="6347260" y="590551"/>
            <a:ext cx="2457450" cy="5238750"/>
          </a:xfrm>
          <a:prstGeom prst="rect">
            <a:avLst/>
          </a:prstGeom>
        </p:spPr>
      </p:pic>
    </p:spTree>
    <p:extLst>
      <p:ext uri="{BB962C8B-B14F-4D97-AF65-F5344CB8AC3E}">
        <p14:creationId xmlns:p14="http://schemas.microsoft.com/office/powerpoint/2010/main" val="271699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Emergency Call USA</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71803" y="2412980"/>
            <a:ext cx="5761954" cy="1231106"/>
          </a:xfrm>
          <a:prstGeom prst="rect">
            <a:avLst/>
          </a:prstGeom>
          <a:noFill/>
        </p:spPr>
        <p:txBody>
          <a:bodyPr wrap="square" rtlCol="0">
            <a:spAutoFit/>
          </a:bodyPr>
          <a:lstStyle/>
          <a:p>
            <a:pPr lvl="2">
              <a:buFont typeface="Wingdings" panose="05000000000000000000" pitchFamily="2" charset="2"/>
              <a:buChar char="q"/>
            </a:pPr>
            <a:r>
              <a:rPr lang="en-US" dirty="0"/>
              <a:t>When activated calls 9-1-1. </a:t>
            </a:r>
          </a:p>
          <a:p>
            <a:pPr lvl="2">
              <a:buFont typeface="Wingdings" panose="05000000000000000000" pitchFamily="2" charset="2"/>
              <a:buChar char="q"/>
            </a:pPr>
            <a:r>
              <a:rPr lang="en-US" dirty="0"/>
              <a:t>The screen will offer the caller’s location which they can the caller can give to the PSAP. </a:t>
            </a:r>
          </a:p>
          <a:p>
            <a:pPr lvl="2"/>
            <a:endParaRPr lang="en-US" sz="2000" b="1" u="sng" dirty="0"/>
          </a:p>
        </p:txBody>
      </p:sp>
      <p:pic>
        <p:nvPicPr>
          <p:cNvPr id="9" name="Picture 8" descr="C:\Users\onvmars\AppData\Local\Microsoft\Windows\INetCacheContent.Word\Screenshot_20181026-141411_9-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9944" y="1820840"/>
            <a:ext cx="2124075" cy="3574120"/>
          </a:xfrm>
          <a:prstGeom prst="rect">
            <a:avLst/>
          </a:prstGeom>
          <a:noFill/>
          <a:ln>
            <a:noFill/>
          </a:ln>
        </p:spPr>
      </p:pic>
    </p:spTree>
    <p:extLst>
      <p:ext uri="{BB962C8B-B14F-4D97-AF65-F5344CB8AC3E}">
        <p14:creationId xmlns:p14="http://schemas.microsoft.com/office/powerpoint/2010/main" val="21359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r>
              <a:rPr lang="en-US" b="1" u="sng" dirty="0"/>
              <a:t>RAPID SOS HAVEN</a:t>
            </a:r>
          </a:p>
          <a:p>
            <a:endParaRPr lang="en-US" dirty="0">
              <a:latin typeface="+mn-lt"/>
              <a:cs typeface="Myriad Pro Cond"/>
            </a:endParaRP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103025" y="2777076"/>
            <a:ext cx="5761954" cy="2554545"/>
          </a:xfrm>
          <a:prstGeom prst="rect">
            <a:avLst/>
          </a:prstGeom>
          <a:noFill/>
        </p:spPr>
        <p:txBody>
          <a:bodyPr wrap="square" rtlCol="0">
            <a:spAutoFit/>
          </a:bodyPr>
          <a:lstStyle/>
          <a:p>
            <a:pPr lvl="2">
              <a:buFont typeface="Wingdings" panose="05000000000000000000" pitchFamily="2" charset="2"/>
              <a:buChar char="q"/>
            </a:pPr>
            <a:r>
              <a:rPr lang="en-US" sz="2000" dirty="0"/>
              <a:t>Offers a choice of a voice or text call. </a:t>
            </a:r>
          </a:p>
          <a:p>
            <a:pPr lvl="3"/>
            <a:r>
              <a:rPr lang="en-US" sz="2000" dirty="0"/>
              <a:t>Only the sender can text</a:t>
            </a:r>
          </a:p>
          <a:p>
            <a:pPr lvl="2">
              <a:buFont typeface="Wingdings" panose="05000000000000000000" pitchFamily="2" charset="2"/>
              <a:buChar char="q"/>
            </a:pPr>
            <a:r>
              <a:rPr lang="en-US" sz="2000" dirty="0"/>
              <a:t>The caller can choose from the categories, medical, fire, police and car crash.</a:t>
            </a:r>
          </a:p>
          <a:p>
            <a:pPr lvl="2">
              <a:buFont typeface="Wingdings" panose="05000000000000000000" pitchFamily="2" charset="2"/>
              <a:buChar char="q"/>
            </a:pPr>
            <a:r>
              <a:rPr lang="en-US" sz="2000" dirty="0"/>
              <a:t>Training information available at: </a:t>
            </a:r>
            <a:r>
              <a:rPr lang="en-US" sz="2000" u="sng" dirty="0">
                <a:hlinkClick r:id="rId3"/>
              </a:rPr>
              <a:t>https://www.rapidsos.com/psaptraining/?utm_source=NENASmartbrief&amp;utm_medium=enewsletter&amp;utm_campaign=060816issue</a:t>
            </a:r>
            <a:endParaRPr lang="en-US" sz="20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228" y="2432936"/>
            <a:ext cx="1850162" cy="3289178"/>
          </a:xfrm>
          <a:prstGeom prst="rect">
            <a:avLst/>
          </a:prstGeom>
        </p:spPr>
      </p:pic>
      <p:sp>
        <p:nvSpPr>
          <p:cNvPr id="8" name="Text Box 76"/>
          <p:cNvSpPr txBox="1">
            <a:spLocks noChangeArrowheads="1"/>
          </p:cNvSpPr>
          <p:nvPr/>
        </p:nvSpPr>
        <p:spPr bwMode="auto">
          <a:xfrm>
            <a:off x="2234710" y="2307810"/>
            <a:ext cx="3886200" cy="3539430"/>
          </a:xfrm>
          <a:prstGeom prst="rect">
            <a:avLst/>
          </a:prstGeom>
          <a:solidFill>
            <a:srgbClr val="080808"/>
          </a:solidFill>
          <a:ln w="57150">
            <a:solidFill>
              <a:schemeClr val="bg1"/>
            </a:solidFill>
            <a:miter lim="800000"/>
            <a:headEnd/>
            <a:tailEnd/>
          </a:ln>
        </p:spPr>
        <p:txBody>
          <a:bodyPr>
            <a:spAutoFit/>
          </a:bodyPr>
          <a:lstStyle/>
          <a:p>
            <a:pPr eaLnBrk="0" hangingPunct="0"/>
            <a:r>
              <a:rPr lang="en-US" sz="1400" b="1" dirty="0">
                <a:solidFill>
                  <a:schemeClr val="bg1"/>
                </a:solidFill>
                <a:latin typeface="Courier New" pitchFamily="49" charset="0"/>
              </a:rPr>
              <a:t>*VOIP VPC CALL*                609-610-0676 10:28:34  04-26-16</a:t>
            </a:r>
          </a:p>
          <a:p>
            <a:pPr eaLnBrk="0" hangingPunct="0"/>
            <a:r>
              <a:rPr lang="en-US" sz="1400" b="1" dirty="0">
                <a:solidFill>
                  <a:schemeClr val="bg1"/>
                </a:solidFill>
                <a:latin typeface="Courier New" pitchFamily="49" charset="0"/>
              </a:rPr>
              <a:t>MARS, CHARLES-MOBILE RAPIDSOS</a:t>
            </a:r>
          </a:p>
          <a:p>
            <a:pPr eaLnBrk="0" hangingPunct="0"/>
            <a:r>
              <a:rPr lang="en-US" sz="1400" b="1" dirty="0">
                <a:solidFill>
                  <a:schemeClr val="bg1"/>
                </a:solidFill>
                <a:latin typeface="Courier New" pitchFamily="49" charset="0"/>
              </a:rPr>
              <a:t>0000001        ACADEMY    DR	    </a:t>
            </a:r>
          </a:p>
          <a:p>
            <a:pPr eaLnBrk="0" hangingPunct="0"/>
            <a:endParaRPr lang="en-US" sz="1400" b="1" dirty="0">
              <a:solidFill>
                <a:schemeClr val="bg1"/>
              </a:solidFill>
              <a:latin typeface="Courier New" pitchFamily="49" charset="0"/>
            </a:endParaRPr>
          </a:p>
          <a:p>
            <a:pPr eaLnBrk="0" hangingPunct="0"/>
            <a:r>
              <a:rPr lang="en-US" sz="1400" b="1" dirty="0">
                <a:solidFill>
                  <a:schemeClr val="bg1"/>
                </a:solidFill>
                <a:latin typeface="Courier New" pitchFamily="49" charset="0"/>
              </a:rPr>
              <a:t>RSOS CARCRASH ACC 20M</a:t>
            </a:r>
          </a:p>
          <a:p>
            <a:pPr eaLnBrk="0" hangingPunct="0"/>
            <a:r>
              <a:rPr lang="en-US" sz="1400" b="1" dirty="0">
                <a:solidFill>
                  <a:schemeClr val="bg1"/>
                </a:solidFill>
                <a:latin typeface="Courier New" pitchFamily="49" charset="0"/>
              </a:rPr>
              <a:t>WESTAMPTON TWP               NJ</a:t>
            </a:r>
          </a:p>
          <a:p>
            <a:pPr eaLnBrk="0" hangingPunct="0"/>
            <a:r>
              <a:rPr lang="en-US" sz="1400" b="1" dirty="0">
                <a:solidFill>
                  <a:schemeClr val="bg1"/>
                </a:solidFill>
                <a:latin typeface="Courier New" pitchFamily="49" charset="0"/>
              </a:rPr>
              <a:t>+040.016338 –074.816186</a:t>
            </a:r>
          </a:p>
          <a:p>
            <a:pPr eaLnBrk="0" hangingPunct="0"/>
            <a:r>
              <a:rPr lang="en-US" sz="1400" b="1" dirty="0">
                <a:solidFill>
                  <a:schemeClr val="bg1"/>
                </a:solidFill>
                <a:latin typeface="Courier New" pitchFamily="49" charset="0"/>
              </a:rPr>
              <a:t>UNC:            %          VOIP</a:t>
            </a:r>
          </a:p>
          <a:p>
            <a:pPr eaLnBrk="0" hangingPunct="0"/>
            <a:endParaRPr lang="en-US" sz="1400" b="1" dirty="0">
              <a:solidFill>
                <a:schemeClr val="bg1"/>
              </a:solidFill>
              <a:latin typeface="Courier New" pitchFamily="49" charset="0"/>
            </a:endParaRPr>
          </a:p>
          <a:p>
            <a:pPr eaLnBrk="0" hangingPunct="0"/>
            <a:r>
              <a:rPr lang="en-US" sz="1400" b="1" dirty="0">
                <a:solidFill>
                  <a:schemeClr val="bg1"/>
                </a:solidFill>
                <a:latin typeface="Courier New" pitchFamily="49" charset="0"/>
              </a:rPr>
              <a:t>ESRD # 609-211-4265    ESN 1112</a:t>
            </a:r>
          </a:p>
          <a:p>
            <a:pPr eaLnBrk="0" hangingPunct="0"/>
            <a:r>
              <a:rPr lang="en-US" sz="1400" b="1" dirty="0">
                <a:solidFill>
                  <a:schemeClr val="bg1"/>
                </a:solidFill>
                <a:latin typeface="Courier New" pitchFamily="49" charset="0"/>
              </a:rPr>
              <a:t>BURLINGTON CO COMM     </a:t>
            </a:r>
          </a:p>
          <a:p>
            <a:pPr eaLnBrk="0" hangingPunct="0"/>
            <a:r>
              <a:rPr lang="en-US" sz="1400" b="1" dirty="0">
                <a:solidFill>
                  <a:schemeClr val="bg1"/>
                </a:solidFill>
                <a:latin typeface="Courier New" pitchFamily="49" charset="0"/>
              </a:rPr>
              <a:t>WESTAMPTON TWP PD  609 267-8300</a:t>
            </a:r>
          </a:p>
          <a:p>
            <a:pPr eaLnBrk="0" hangingPunct="0"/>
            <a:r>
              <a:rPr lang="en-US" sz="1400" b="1" dirty="0">
                <a:solidFill>
                  <a:schemeClr val="bg1"/>
                </a:solidFill>
                <a:latin typeface="Courier New" pitchFamily="49" charset="0"/>
              </a:rPr>
              <a:t>BURL CO FIRE DISP  609 267-8300</a:t>
            </a:r>
          </a:p>
          <a:p>
            <a:pPr eaLnBrk="0" hangingPunct="0"/>
            <a:r>
              <a:rPr lang="en-US" sz="1400" b="1" dirty="0">
                <a:solidFill>
                  <a:schemeClr val="bg1"/>
                </a:solidFill>
                <a:latin typeface="Courier New" pitchFamily="49" charset="0"/>
              </a:rPr>
              <a:t>BURL CO EMS DISP 609   267-8300</a:t>
            </a:r>
          </a:p>
          <a:p>
            <a:pPr eaLnBrk="0" hangingPunct="0"/>
            <a:r>
              <a:rPr lang="en-US" sz="1400" b="1" dirty="0">
                <a:solidFill>
                  <a:schemeClr val="bg1"/>
                </a:solidFill>
                <a:latin typeface="Courier New" pitchFamily="49" charset="0"/>
              </a:rPr>
              <a:t>	             LEC BAND</a:t>
            </a:r>
          </a:p>
        </p:txBody>
      </p:sp>
    </p:spTree>
    <p:extLst>
      <p:ext uri="{BB962C8B-B14F-4D97-AF65-F5344CB8AC3E}">
        <p14:creationId xmlns:p14="http://schemas.microsoft.com/office/powerpoint/2010/main" val="88478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r>
              <a:rPr lang="en-US" b="1" u="sng" dirty="0"/>
              <a:t>Vitals Aware Services</a:t>
            </a:r>
          </a:p>
          <a:p>
            <a:r>
              <a:rPr lang="en-US" u="sng" dirty="0">
                <a:hlinkClick r:id="rId3"/>
              </a:rPr>
              <a:t>https://thevitalsapp.com/</a:t>
            </a:r>
            <a:r>
              <a:rPr lang="en-US" dirty="0"/>
              <a:t>  </a:t>
            </a:r>
          </a:p>
          <a:p>
            <a:endParaRPr lang="en-US" dirty="0">
              <a:latin typeface="+mn-lt"/>
              <a:cs typeface="Myriad Pro Cond"/>
            </a:endParaRP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103025" y="2777076"/>
            <a:ext cx="5761954" cy="3139321"/>
          </a:xfrm>
          <a:prstGeom prst="rect">
            <a:avLst/>
          </a:prstGeom>
          <a:noFill/>
        </p:spPr>
        <p:txBody>
          <a:bodyPr wrap="square" rtlCol="0">
            <a:spAutoFit/>
          </a:bodyPr>
          <a:lstStyle/>
          <a:p>
            <a:pPr lvl="2">
              <a:buFont typeface="Wingdings" panose="05000000000000000000" pitchFamily="2" charset="2"/>
              <a:buChar char="q"/>
            </a:pPr>
            <a:r>
              <a:rPr lang="en-US" dirty="0"/>
              <a:t>Vitals™ Aware Services, app enables safer community interactions by allowing individuals with visible and invisible conditions and disabilities to create and share a personalized digital profile with authorized first responders via a secure, mobile app.</a:t>
            </a:r>
          </a:p>
          <a:p>
            <a:pPr lvl="2">
              <a:buFont typeface="Wingdings" panose="05000000000000000000" pitchFamily="2" charset="2"/>
              <a:buChar char="q"/>
            </a:pPr>
            <a:r>
              <a:rPr lang="en-US" dirty="0"/>
              <a:t>First responders that come within 80 feet of a Vitals™ beacon are automatically notified and given information on how to best serve and protect the individual – reducing the risk of misunderstanding and negative interactions</a:t>
            </a:r>
            <a:endParaRPr lang="en-US" sz="2000" dirty="0"/>
          </a:p>
        </p:txBody>
      </p:sp>
      <p:pic>
        <p:nvPicPr>
          <p:cNvPr id="2" name="Picture 1"/>
          <p:cNvPicPr>
            <a:picLocks noChangeAspect="1"/>
          </p:cNvPicPr>
          <p:nvPr/>
        </p:nvPicPr>
        <p:blipFill>
          <a:blip r:embed="rId4"/>
          <a:stretch>
            <a:fillRect/>
          </a:stretch>
        </p:blipFill>
        <p:spPr>
          <a:xfrm>
            <a:off x="6159620" y="1828800"/>
            <a:ext cx="2232538" cy="3200400"/>
          </a:xfrm>
          <a:prstGeom prst="rect">
            <a:avLst/>
          </a:prstGeom>
        </p:spPr>
      </p:pic>
    </p:spTree>
    <p:extLst>
      <p:ext uri="{BB962C8B-B14F-4D97-AF65-F5344CB8AC3E}">
        <p14:creationId xmlns:p14="http://schemas.microsoft.com/office/powerpoint/2010/main" val="1877783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600" y="838200"/>
            <a:ext cx="8229600" cy="394497"/>
          </a:xfrm>
        </p:spPr>
        <p:txBody>
          <a:bodyPr>
            <a:normAutofit fontScale="90000"/>
          </a:bodyPr>
          <a:lstStyle/>
          <a:p>
            <a:r>
              <a:rPr lang="en-US" dirty="0"/>
              <a:t>9-1-1 APPS</a:t>
            </a:r>
            <a:endParaRPr lang="en-US" sz="4800" dirty="0">
              <a:cs typeface="Myriad Pro Cond"/>
            </a:endParaRPr>
          </a:p>
        </p:txBody>
      </p:sp>
      <p:sp>
        <p:nvSpPr>
          <p:cNvPr id="6" name="Content Placeholder 2"/>
          <p:cNvSpPr>
            <a:spLocks noGrp="1"/>
          </p:cNvSpPr>
          <p:nvPr>
            <p:ph idx="1"/>
          </p:nvPr>
        </p:nvSpPr>
        <p:spPr>
          <a:xfrm>
            <a:off x="457200" y="1536701"/>
            <a:ext cx="8229600" cy="4292600"/>
          </a:xfrm>
        </p:spPr>
        <p:txBody>
          <a:bodyPr/>
          <a:lstStyle/>
          <a:p>
            <a:pPr lvl="1">
              <a:buFont typeface="Wingdings" panose="05000000000000000000" pitchFamily="2" charset="2"/>
              <a:buChar char="q"/>
            </a:pPr>
            <a:r>
              <a:rPr lang="en-US" b="1" u="sng" dirty="0"/>
              <a:t>Uber</a:t>
            </a:r>
          </a:p>
        </p:txBody>
      </p:sp>
      <p:sp>
        <p:nvSpPr>
          <p:cNvPr id="4" name="Content Placeholder 2"/>
          <p:cNvSpPr txBox="1">
            <a:spLocks/>
          </p:cNvSpPr>
          <p:nvPr/>
        </p:nvSpPr>
        <p:spPr>
          <a:xfrm>
            <a:off x="482600" y="2341231"/>
            <a:ext cx="6459621" cy="1874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Cond"/>
                <a:ea typeface="+mn-ea"/>
                <a:cs typeface="Myriad Pro Cond"/>
              </a:defRPr>
            </a:lvl1pPr>
            <a:lvl2pPr marL="742950" indent="-285750" algn="l" defTabSz="457200" rtl="0" eaLnBrk="1" latinLnBrk="0" hangingPunct="1">
              <a:spcBef>
                <a:spcPct val="20000"/>
              </a:spcBef>
              <a:buFont typeface="Arial"/>
              <a:buChar char="–"/>
              <a:defRPr sz="2800" kern="1200">
                <a:solidFill>
                  <a:schemeClr val="tx1"/>
                </a:solidFill>
                <a:latin typeface="Myriad Pro Cond"/>
                <a:ea typeface="+mn-ea"/>
                <a:cs typeface="Myriad Pro Cond"/>
              </a:defRPr>
            </a:lvl2pPr>
            <a:lvl3pPr marL="1143000" indent="-228600" algn="l" defTabSz="457200" rtl="0" eaLnBrk="1" latinLnBrk="0" hangingPunct="1">
              <a:spcBef>
                <a:spcPct val="20000"/>
              </a:spcBef>
              <a:buFont typeface="Arial"/>
              <a:buChar char="•"/>
              <a:defRPr sz="2400" kern="1200">
                <a:solidFill>
                  <a:schemeClr val="tx1"/>
                </a:solidFill>
                <a:latin typeface="Myriad Pro Cond"/>
                <a:ea typeface="+mn-ea"/>
                <a:cs typeface="Myriad Pro Cond"/>
              </a:defRPr>
            </a:lvl3pPr>
            <a:lvl4pPr marL="16002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4pPr>
            <a:lvl5pPr marL="2057400" indent="-228600" algn="l" defTabSz="457200" rtl="0" eaLnBrk="1" latinLnBrk="0" hangingPunct="1">
              <a:spcBef>
                <a:spcPct val="20000"/>
              </a:spcBef>
              <a:buFont typeface="Arial"/>
              <a:buChar char="»"/>
              <a:defRPr sz="2000" kern="1200">
                <a:solidFill>
                  <a:schemeClr val="tx1"/>
                </a:solidFill>
                <a:latin typeface="Myriad Pro Cond"/>
                <a:ea typeface="+mn-ea"/>
                <a:cs typeface="Myriad Pro C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indent="0">
              <a:spcAft>
                <a:spcPts val="1200"/>
              </a:spcAft>
              <a:buFont typeface="Arial"/>
              <a:buNone/>
            </a:pPr>
            <a:endParaRPr lang="en-US" dirty="0"/>
          </a:p>
        </p:txBody>
      </p:sp>
      <p:sp>
        <p:nvSpPr>
          <p:cNvPr id="7" name="TextBox 6"/>
          <p:cNvSpPr txBox="1"/>
          <p:nvPr/>
        </p:nvSpPr>
        <p:spPr>
          <a:xfrm>
            <a:off x="738554" y="2216422"/>
            <a:ext cx="5761954" cy="2677656"/>
          </a:xfrm>
          <a:prstGeom prst="rect">
            <a:avLst/>
          </a:prstGeom>
          <a:noFill/>
        </p:spPr>
        <p:txBody>
          <a:bodyPr wrap="square" rtlCol="0">
            <a:spAutoFit/>
          </a:bodyPr>
          <a:lstStyle/>
          <a:p>
            <a:pPr lvl="2">
              <a:buFont typeface="Wingdings" panose="05000000000000000000" pitchFamily="2" charset="2"/>
              <a:buChar char="q"/>
            </a:pPr>
            <a:r>
              <a:rPr lang="en-US" sz="2400" dirty="0"/>
              <a:t> </a:t>
            </a:r>
            <a:r>
              <a:rPr lang="en-US" dirty="0"/>
              <a:t>This new feature will be part of the 911 Assistance button housed inside Uber’s Safety Toolkit.  </a:t>
            </a:r>
          </a:p>
          <a:p>
            <a:pPr lvl="2">
              <a:buFont typeface="Wingdings" panose="05000000000000000000" pitchFamily="2" charset="2"/>
              <a:buChar char="q"/>
            </a:pPr>
            <a:r>
              <a:rPr lang="en-US" dirty="0"/>
              <a:t>This new feature will be part of the 911 Assistance button housed inside Uber’s Safety Toolkit.  Riders and drivers will be able to choose between texting or calling 911 should they need emergency assistance while on a trip with Uber. </a:t>
            </a:r>
            <a:endParaRPr lang="en-US" sz="3200" dirty="0"/>
          </a:p>
          <a:p>
            <a:pPr lvl="2"/>
            <a:r>
              <a:rPr lang="en-US" dirty="0"/>
              <a:t> </a:t>
            </a:r>
            <a:endParaRPr lang="en-US" sz="2400" b="1" dirty="0"/>
          </a:p>
        </p:txBody>
      </p:sp>
    </p:spTree>
    <p:extLst>
      <p:ext uri="{BB962C8B-B14F-4D97-AF65-F5344CB8AC3E}">
        <p14:creationId xmlns:p14="http://schemas.microsoft.com/office/powerpoint/2010/main" val="1545499068"/>
      </p:ext>
    </p:extLst>
  </p:cSld>
  <p:clrMapOvr>
    <a:masterClrMapping/>
  </p:clrMapOvr>
</p:sld>
</file>

<file path=ppt/theme/theme1.xml><?xml version="1.0" encoding="utf-8"?>
<a:theme xmlns:a="http://schemas.openxmlformats.org/drawingml/2006/main" name="NJOIT_2016_v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JOIT_2016.potx [Read-Only]" id="{BB88A147-9A1A-47A3-903C-2D93ACBFE2F6}" vid="{91431F2C-8B28-4EA1-84F4-8F7C143513CD}"/>
    </a:ext>
  </a:extLst>
</a:theme>
</file>

<file path=ppt/theme/theme2.xml><?xml version="1.0" encoding="utf-8"?>
<a:theme xmlns:a="http://schemas.openxmlformats.org/drawingml/2006/main" name="TITLE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JOIT_2016.potx [Read-Only]" id="{BB88A147-9A1A-47A3-903C-2D93ACBFE2F6}" vid="{F770ACFB-7E2A-437C-8E2D-9426A379DC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1650</TotalTime>
  <Words>3272</Words>
  <Application>Microsoft Office PowerPoint</Application>
  <PresentationFormat>On-screen Show (4:3)</PresentationFormat>
  <Paragraphs>223</Paragraphs>
  <Slides>25</Slides>
  <Notes>25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Courier New</vt:lpstr>
      <vt:lpstr>Myriad Pro</vt:lpstr>
      <vt:lpstr>Myriad Pro Cond</vt:lpstr>
      <vt:lpstr>Wingdings</vt:lpstr>
      <vt:lpstr>NJOIT_2016_v6</vt:lpstr>
      <vt:lpstr>TITLE SLIDE MASTER</vt:lpstr>
      <vt:lpstr>Acrobat Document</vt:lpstr>
      <vt:lpstr>“9-1-1… There’s an app for that”</vt:lpstr>
      <vt:lpstr>9-1-1 APPS</vt:lpstr>
      <vt:lpstr>9-1-1 APPS</vt:lpstr>
      <vt:lpstr>9-1-1 APPS</vt:lpstr>
      <vt:lpstr>9-1-1 APPS</vt:lpstr>
      <vt:lpstr>9-1-1 APPS</vt:lpstr>
      <vt:lpstr>9-1-1 APPS</vt:lpstr>
      <vt:lpstr>9-1-1 APPS</vt:lpstr>
      <vt:lpstr>9-1-1 APPS</vt:lpstr>
      <vt:lpstr>9-1-1 APPS</vt:lpstr>
      <vt:lpstr>9-1-1 APPS</vt:lpstr>
      <vt:lpstr>9-1-1 Devices</vt:lpstr>
      <vt:lpstr>9-1-1 Devices</vt:lpstr>
      <vt:lpstr>9-1-1 Devices</vt:lpstr>
      <vt:lpstr>9-1-1 Devices</vt:lpstr>
      <vt:lpstr>9-1-1 Devices</vt:lpstr>
      <vt:lpstr>9-1-1 Devices</vt:lpstr>
      <vt:lpstr>9-1-1 Devices</vt:lpstr>
      <vt:lpstr>9-1-1 Websites</vt:lpstr>
      <vt:lpstr>9-1-1 Websites</vt:lpstr>
      <vt:lpstr>9-1-1 Websites</vt:lpstr>
      <vt:lpstr>9-1-1 Websites</vt:lpstr>
      <vt:lpstr>9-1-1 Websites</vt:lpstr>
      <vt:lpstr>9-1-1 Websites</vt:lpstr>
      <vt:lpstr>PowerPoint Presentation</vt:lpstr>
    </vt:vector>
  </TitlesOfParts>
  <Company>State of 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Edwards, Lara</dc:creator>
  <cp:lastModifiedBy>Mars, Charles</cp:lastModifiedBy>
  <cp:revision>43</cp:revision>
  <dcterms:created xsi:type="dcterms:W3CDTF">2016-09-27T14:04:54Z</dcterms:created>
  <dcterms:modified xsi:type="dcterms:W3CDTF">2020-03-06T18:45:34Z</dcterms:modified>
</cp:coreProperties>
</file>